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93" r:id="rId4"/>
    <p:sldId id="258" r:id="rId5"/>
    <p:sldId id="283" r:id="rId6"/>
    <p:sldId id="284" r:id="rId7"/>
    <p:sldId id="263" r:id="rId8"/>
    <p:sldId id="264" r:id="rId9"/>
    <p:sldId id="287" r:id="rId10"/>
    <p:sldId id="286" r:id="rId11"/>
    <p:sldId id="294" r:id="rId12"/>
    <p:sldId id="295" r:id="rId13"/>
    <p:sldId id="296" r:id="rId14"/>
    <p:sldId id="267" r:id="rId15"/>
    <p:sldId id="268" r:id="rId16"/>
    <p:sldId id="270" r:id="rId17"/>
    <p:sldId id="292" r:id="rId18"/>
    <p:sldId id="281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35"/>
    <p:restoredTop sz="90997"/>
  </p:normalViewPr>
  <p:slideViewPr>
    <p:cSldViewPr snapToGrid="0">
      <p:cViewPr varScale="1">
        <p:scale>
          <a:sx n="57" d="100"/>
          <a:sy n="57" d="100"/>
        </p:scale>
        <p:origin x="1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ow angle exterior view of a modern building facade covered with aluminium discs under a clear, blue sky"/>
          <p:cNvSpPr>
            <a:spLocks noGrp="1"/>
          </p:cNvSpPr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Low angle view of a modern, curved building under a cloudy sky"/>
          <p:cNvSpPr>
            <a:spLocks noGrp="1"/>
          </p:cNvSpPr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View from inside a modern white building with glass panels, looking up to a bright, partly cloudy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ow angle view of the Azadi Tower in Tehran, Iran against a clear, bright sky"/>
          <p:cNvSpPr>
            <a:spLocks noGrp="1"/>
          </p:cNvSpPr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 modern white building with glass panels against a clear, blue sky"/>
          <p:cNvSpPr>
            <a:spLocks noGrp="1"/>
          </p:cNvSpPr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mall section of a modern shell bridge in Qingdao, Shandong, China with a partly cloudy sky above"/>
          <p:cNvSpPr>
            <a:spLocks noGrp="1"/>
          </p:cNvSpPr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and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and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theuniversalsandpit.substack.com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Using AI to Support Strengths-Based Play and Learning for Neurodivergent Students"/>
          <p:cNvSpPr txBox="1">
            <a:spLocks noGrp="1"/>
          </p:cNvSpPr>
          <p:nvPr>
            <p:ph type="ctrTitle"/>
          </p:nvPr>
        </p:nvSpPr>
        <p:spPr>
          <a:xfrm>
            <a:off x="1201339" y="269594"/>
            <a:ext cx="21971004" cy="3357720"/>
          </a:xfrm>
          <a:prstGeom prst="rect">
            <a:avLst/>
          </a:prstGeom>
        </p:spPr>
        <p:txBody>
          <a:bodyPr/>
          <a:lstStyle>
            <a:lvl1pPr defTabSz="2365188">
              <a:defRPr sz="11252" spc="-225"/>
            </a:lvl1pPr>
          </a:lstStyle>
          <a:p>
            <a:r>
              <a:rPr lang="ja-JP" altLang="en-US" b="0">
                <a:latin typeface="Arial" panose="020B0604020202020204" pitchFamily="34" charset="0"/>
                <a:cs typeface="Arial" panose="020B0604020202020204" pitchFamily="34" charset="0"/>
              </a:rPr>
              <a:t>赋能自闭症学生创新技术助力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Craig Smith"/>
          <p:cNvSpPr txBox="1">
            <a:spLocks noGrp="1"/>
          </p:cNvSpPr>
          <p:nvPr>
            <p:ph type="subTitle" sz="quarter" idx="1"/>
          </p:nvPr>
        </p:nvSpPr>
        <p:spPr>
          <a:xfrm>
            <a:off x="1201342" y="4161826"/>
            <a:ext cx="21971001" cy="1905001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Craig Smith</a:t>
            </a:r>
          </a:p>
        </p:txBody>
      </p:sp>
      <p:pic>
        <p:nvPicPr>
          <p:cNvPr id="173" name="20250331_1029_Image_Generation_remix_01jqmp69emfekay52bx400tdaf-removebg.png" descr="20250331_1029_Image_Generation_remix_01jqmp69emfekay52bx400tdaf-removeb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249" y="4093333"/>
            <a:ext cx="9860628" cy="9860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43E17A-7102-F58F-E71E-FCAB0BE7F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2" y="10411342"/>
            <a:ext cx="7772400" cy="3440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AE78B4-AFB8-3267-E507-F8A36CD54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9" y="304801"/>
            <a:ext cx="22902561" cy="8840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F2EC73-9924-65C8-41A5-257316138CA7}"/>
              </a:ext>
            </a:extLst>
          </p:cNvPr>
          <p:cNvSpPr txBox="1"/>
          <p:nvPr/>
        </p:nvSpPr>
        <p:spPr>
          <a:xfrm>
            <a:off x="1413164" y="9477546"/>
            <a:ext cx="20366182" cy="4131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反思透镜。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当您在教学中遇到学生困境，不知如何继续提供最佳支持时，此工具便能派上用场。您只需输入当前情境，工具便会生成一系列问题，助您规划后续行动。这些问题聚焦于课堂环境，并采用“肯定神经多样性”的引导方式，从学生视角出发。</a:t>
            </a:r>
            <a:endParaRPr lang="ja-JP" altLang="en-US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3075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78ADA-721C-7917-C066-B0DDEEDD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C956758-5E98-EBC1-A111-226029EE2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073334"/>
            <a:ext cx="13924712" cy="7569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1BA38-2139-9047-74CB-6E6D3A15FE5E}"/>
              </a:ext>
            </a:extLst>
          </p:cNvPr>
          <p:cNvSpPr txBox="1"/>
          <p:nvPr/>
        </p:nvSpPr>
        <p:spPr>
          <a:xfrm>
            <a:off x="15189200" y="3073334"/>
            <a:ext cx="8063346" cy="7478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漂浮的思绪。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这款工具专为学生设计，能将庞大的任务分解为更小、更易管理的单元。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学生只需描述需要完成的项目（或直接上传项目文件），工具便会协助将任务拆解为步骤，学生可根据自身需求灵活调整步骤顺序。</a:t>
            </a:r>
            <a:endParaRPr lang="ja-JP" altLang="en-US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322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8758A-ED7E-BE45-7C90-3E679EA8D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87F3A2-2A83-DDC7-3854-3A18E84D3CFD}"/>
              </a:ext>
            </a:extLst>
          </p:cNvPr>
          <p:cNvSpPr txBox="1"/>
          <p:nvPr/>
        </p:nvSpPr>
        <p:spPr>
          <a:xfrm>
            <a:off x="15189200" y="3073334"/>
            <a:ext cx="8063346" cy="807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学生多功能工具。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学生可利用此工具完成三项功能：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帮助他们理解如何完成学校任务；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以更简明的方式解释概念；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协助他们理解可能令人困惑或不确定的社交情境。</a:t>
            </a:r>
            <a:endParaRPr lang="ja-JP" altLang="en-US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chat&#10;&#10;AI-generated content may be incorrect.">
            <a:extLst>
              <a:ext uri="{FF2B5EF4-FFF2-40B4-BE49-F238E27FC236}">
                <a16:creationId xmlns:a16="http://schemas.microsoft.com/office/drawing/2014/main" id="{E63001A7-5F00-2938-3F83-B415A290C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72938"/>
            <a:ext cx="13961664" cy="12170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66718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C81FD-37CE-675E-A030-4FB0F55AA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A2538AA-4768-A139-058D-059685E9E9BB}"/>
              </a:ext>
            </a:extLst>
          </p:cNvPr>
          <p:cNvSpPr txBox="1"/>
          <p:nvPr/>
        </p:nvSpPr>
        <p:spPr>
          <a:xfrm>
            <a:off x="641023" y="9157789"/>
            <a:ext cx="22662321" cy="34394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情绪路径。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该工具帮助学生理解自身情绪状态，并提供策略引导他们转变感受。学生输入当前情绪状态及期望情绪状态后，工具将生成四项自我调节策略，引导他们在情绪路径中实现转变。 </a:t>
            </a:r>
            <a:endParaRPr lang="ja-JP" altLang="en-US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7F46962-7936-C587-A971-1A5996F38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6" y="845158"/>
            <a:ext cx="23022539" cy="75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035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Beyond chatbots -  AI interactions with the world around us"/>
          <p:cNvSpPr txBox="1">
            <a:spLocks noGrp="1"/>
          </p:cNvSpPr>
          <p:nvPr>
            <p:ph type="title"/>
          </p:nvPr>
        </p:nvSpPr>
        <p:spPr>
          <a:xfrm>
            <a:off x="1206500" y="2231151"/>
            <a:ext cx="21971000" cy="2938304"/>
          </a:xfrm>
          <a:prstGeom prst="rect">
            <a:avLst/>
          </a:prstGeom>
        </p:spPr>
        <p:txBody>
          <a:bodyPr/>
          <a:lstStyle/>
          <a:p>
            <a:pPr defTabSz="1170402">
              <a:lnSpc>
                <a:spcPct val="90000"/>
              </a:lnSpc>
              <a:spcBef>
                <a:spcPts val="2100"/>
              </a:spcBef>
              <a:defRPr sz="9600" b="0" spc="0"/>
            </a:pPr>
            <a:r>
              <a:rPr lang="ja-JP" altLang="en-US"/>
              <a:t>超越聊天机器人</a:t>
            </a:r>
            <a:r>
              <a:rPr lang="en-US" altLang="ja-JP" dirty="0"/>
              <a:t>—</a:t>
            </a:r>
            <a:br>
              <a:rPr lang="en-US" altLang="ja-JP" dirty="0"/>
            </a:br>
            <a:r>
              <a:rPr lang="ja-JP" altLang="en-US"/>
              <a:t>人工智能与我们周围世界的互动</a:t>
            </a:r>
            <a:endParaRPr dirty="0"/>
          </a:p>
        </p:txBody>
      </p:sp>
      <p:pic>
        <p:nvPicPr>
          <p:cNvPr id="260" name="20250910_1209_AI Camera Icon_simple_compose_01k4rp5azmekn82hbvf5mfgwrx.png" descr="20250910_1209_AI Camera Icon_simple_compose_01k4rp5azmekn82hbvf5mfgwrx.png"/>
          <p:cNvPicPr>
            <a:picLocks noChangeAspect="1"/>
          </p:cNvPicPr>
          <p:nvPr/>
        </p:nvPicPr>
        <p:blipFill>
          <a:blip r:embed="rId2"/>
          <a:srcRect l="14651" t="10800" r="9688" b="10800"/>
          <a:stretch>
            <a:fillRect/>
          </a:stretch>
        </p:blipFill>
        <p:spPr>
          <a:xfrm>
            <a:off x="8740896" y="5797657"/>
            <a:ext cx="6902208" cy="7152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8796" y="0"/>
                </a:moveTo>
                <a:cubicBezTo>
                  <a:pt x="5545" y="0"/>
                  <a:pt x="3891" y="9"/>
                  <a:pt x="3891" y="28"/>
                </a:cubicBezTo>
                <a:cubicBezTo>
                  <a:pt x="3891" y="43"/>
                  <a:pt x="3816" y="55"/>
                  <a:pt x="3721" y="55"/>
                </a:cubicBezTo>
                <a:cubicBezTo>
                  <a:pt x="3626" y="55"/>
                  <a:pt x="3549" y="67"/>
                  <a:pt x="3549" y="83"/>
                </a:cubicBezTo>
                <a:cubicBezTo>
                  <a:pt x="3549" y="98"/>
                  <a:pt x="3505" y="110"/>
                  <a:pt x="3450" y="110"/>
                </a:cubicBezTo>
                <a:cubicBezTo>
                  <a:pt x="3395" y="110"/>
                  <a:pt x="3350" y="123"/>
                  <a:pt x="3350" y="138"/>
                </a:cubicBezTo>
                <a:cubicBezTo>
                  <a:pt x="3350" y="153"/>
                  <a:pt x="3311" y="165"/>
                  <a:pt x="3264" y="165"/>
                </a:cubicBezTo>
                <a:cubicBezTo>
                  <a:pt x="3217" y="165"/>
                  <a:pt x="3179" y="175"/>
                  <a:pt x="3179" y="187"/>
                </a:cubicBezTo>
                <a:cubicBezTo>
                  <a:pt x="3179" y="199"/>
                  <a:pt x="3147" y="211"/>
                  <a:pt x="3107" y="215"/>
                </a:cubicBezTo>
                <a:cubicBezTo>
                  <a:pt x="2915" y="230"/>
                  <a:pt x="2358" y="604"/>
                  <a:pt x="2124" y="875"/>
                </a:cubicBezTo>
                <a:cubicBezTo>
                  <a:pt x="2053" y="956"/>
                  <a:pt x="1961" y="1057"/>
                  <a:pt x="1919" y="1098"/>
                </a:cubicBezTo>
                <a:cubicBezTo>
                  <a:pt x="1826" y="1190"/>
                  <a:pt x="1526" y="1773"/>
                  <a:pt x="1526" y="1860"/>
                </a:cubicBezTo>
                <a:cubicBezTo>
                  <a:pt x="1526" y="1895"/>
                  <a:pt x="1513" y="1928"/>
                  <a:pt x="1498" y="1933"/>
                </a:cubicBezTo>
                <a:cubicBezTo>
                  <a:pt x="1484" y="1938"/>
                  <a:pt x="1469" y="2002"/>
                  <a:pt x="1465" y="2074"/>
                </a:cubicBezTo>
                <a:cubicBezTo>
                  <a:pt x="1461" y="2146"/>
                  <a:pt x="1447" y="2204"/>
                  <a:pt x="1434" y="2204"/>
                </a:cubicBezTo>
                <a:cubicBezTo>
                  <a:pt x="1421" y="2204"/>
                  <a:pt x="1412" y="3224"/>
                  <a:pt x="1412" y="4472"/>
                </a:cubicBezTo>
                <a:lnTo>
                  <a:pt x="1412" y="6741"/>
                </a:lnTo>
                <a:lnTo>
                  <a:pt x="1332" y="6807"/>
                </a:lnTo>
                <a:cubicBezTo>
                  <a:pt x="1289" y="6843"/>
                  <a:pt x="1228" y="6878"/>
                  <a:pt x="1197" y="6884"/>
                </a:cubicBezTo>
                <a:cubicBezTo>
                  <a:pt x="1166" y="6889"/>
                  <a:pt x="1135" y="6905"/>
                  <a:pt x="1130" y="6918"/>
                </a:cubicBezTo>
                <a:cubicBezTo>
                  <a:pt x="1125" y="6932"/>
                  <a:pt x="1105" y="6942"/>
                  <a:pt x="1085" y="6942"/>
                </a:cubicBezTo>
                <a:cubicBezTo>
                  <a:pt x="1066" y="6942"/>
                  <a:pt x="1026" y="6965"/>
                  <a:pt x="995" y="6991"/>
                </a:cubicBezTo>
                <a:cubicBezTo>
                  <a:pt x="964" y="7018"/>
                  <a:pt x="917" y="7052"/>
                  <a:pt x="893" y="7067"/>
                </a:cubicBezTo>
                <a:cubicBezTo>
                  <a:pt x="688" y="7195"/>
                  <a:pt x="614" y="7253"/>
                  <a:pt x="527" y="7351"/>
                </a:cubicBezTo>
                <a:cubicBezTo>
                  <a:pt x="391" y="7505"/>
                  <a:pt x="308" y="7613"/>
                  <a:pt x="300" y="7646"/>
                </a:cubicBezTo>
                <a:cubicBezTo>
                  <a:pt x="297" y="7661"/>
                  <a:pt x="282" y="7680"/>
                  <a:pt x="269" y="7688"/>
                </a:cubicBezTo>
                <a:cubicBezTo>
                  <a:pt x="256" y="7696"/>
                  <a:pt x="242" y="7720"/>
                  <a:pt x="237" y="7742"/>
                </a:cubicBezTo>
                <a:cubicBezTo>
                  <a:pt x="232" y="7764"/>
                  <a:pt x="211" y="7799"/>
                  <a:pt x="191" y="7820"/>
                </a:cubicBezTo>
                <a:cubicBezTo>
                  <a:pt x="171" y="7840"/>
                  <a:pt x="164" y="7868"/>
                  <a:pt x="172" y="7882"/>
                </a:cubicBezTo>
                <a:cubicBezTo>
                  <a:pt x="181" y="7896"/>
                  <a:pt x="175" y="7907"/>
                  <a:pt x="159" y="7907"/>
                </a:cubicBezTo>
                <a:cubicBezTo>
                  <a:pt x="142" y="7907"/>
                  <a:pt x="128" y="7926"/>
                  <a:pt x="128" y="7949"/>
                </a:cubicBezTo>
                <a:cubicBezTo>
                  <a:pt x="128" y="7972"/>
                  <a:pt x="115" y="7990"/>
                  <a:pt x="99" y="7990"/>
                </a:cubicBezTo>
                <a:cubicBezTo>
                  <a:pt x="84" y="7990"/>
                  <a:pt x="71" y="8026"/>
                  <a:pt x="71" y="8070"/>
                </a:cubicBezTo>
                <a:cubicBezTo>
                  <a:pt x="71" y="8114"/>
                  <a:pt x="54" y="8155"/>
                  <a:pt x="35" y="8161"/>
                </a:cubicBezTo>
                <a:cubicBezTo>
                  <a:pt x="6" y="8170"/>
                  <a:pt x="0" y="8853"/>
                  <a:pt x="0" y="11448"/>
                </a:cubicBezTo>
                <a:cubicBezTo>
                  <a:pt x="0" y="14043"/>
                  <a:pt x="6" y="14724"/>
                  <a:pt x="35" y="14733"/>
                </a:cubicBezTo>
                <a:cubicBezTo>
                  <a:pt x="54" y="14740"/>
                  <a:pt x="71" y="14775"/>
                  <a:pt x="71" y="14811"/>
                </a:cubicBezTo>
                <a:cubicBezTo>
                  <a:pt x="71" y="14848"/>
                  <a:pt x="84" y="14878"/>
                  <a:pt x="99" y="14878"/>
                </a:cubicBezTo>
                <a:cubicBezTo>
                  <a:pt x="115" y="14878"/>
                  <a:pt x="126" y="14887"/>
                  <a:pt x="124" y="14899"/>
                </a:cubicBezTo>
                <a:cubicBezTo>
                  <a:pt x="113" y="14967"/>
                  <a:pt x="132" y="15044"/>
                  <a:pt x="156" y="15029"/>
                </a:cubicBezTo>
                <a:cubicBezTo>
                  <a:pt x="172" y="15020"/>
                  <a:pt x="185" y="15042"/>
                  <a:pt x="185" y="15082"/>
                </a:cubicBezTo>
                <a:cubicBezTo>
                  <a:pt x="185" y="15121"/>
                  <a:pt x="194" y="15153"/>
                  <a:pt x="206" y="15153"/>
                </a:cubicBezTo>
                <a:cubicBezTo>
                  <a:pt x="218" y="15153"/>
                  <a:pt x="247" y="15193"/>
                  <a:pt x="269" y="15243"/>
                </a:cubicBezTo>
                <a:cubicBezTo>
                  <a:pt x="309" y="15331"/>
                  <a:pt x="747" y="15787"/>
                  <a:pt x="791" y="15787"/>
                </a:cubicBezTo>
                <a:cubicBezTo>
                  <a:pt x="804" y="15787"/>
                  <a:pt x="842" y="15812"/>
                  <a:pt x="876" y="15842"/>
                </a:cubicBezTo>
                <a:cubicBezTo>
                  <a:pt x="909" y="15872"/>
                  <a:pt x="954" y="15897"/>
                  <a:pt x="975" y="15897"/>
                </a:cubicBezTo>
                <a:cubicBezTo>
                  <a:pt x="996" y="15897"/>
                  <a:pt x="1012" y="15909"/>
                  <a:pt x="1012" y="15925"/>
                </a:cubicBezTo>
                <a:cubicBezTo>
                  <a:pt x="1012" y="15940"/>
                  <a:pt x="1026" y="15952"/>
                  <a:pt x="1043" y="15952"/>
                </a:cubicBezTo>
                <a:cubicBezTo>
                  <a:pt x="1060" y="15952"/>
                  <a:pt x="1150" y="15986"/>
                  <a:pt x="1242" y="16027"/>
                </a:cubicBezTo>
                <a:lnTo>
                  <a:pt x="1409" y="16101"/>
                </a:lnTo>
                <a:lnTo>
                  <a:pt x="1410" y="17741"/>
                </a:lnTo>
                <a:cubicBezTo>
                  <a:pt x="1411" y="18642"/>
                  <a:pt x="1422" y="19386"/>
                  <a:pt x="1434" y="19395"/>
                </a:cubicBezTo>
                <a:cubicBezTo>
                  <a:pt x="1446" y="19403"/>
                  <a:pt x="1461" y="19465"/>
                  <a:pt x="1465" y="19534"/>
                </a:cubicBezTo>
                <a:cubicBezTo>
                  <a:pt x="1469" y="19602"/>
                  <a:pt x="1484" y="19669"/>
                  <a:pt x="1498" y="19683"/>
                </a:cubicBezTo>
                <a:cubicBezTo>
                  <a:pt x="1513" y="19698"/>
                  <a:pt x="1526" y="19734"/>
                  <a:pt x="1526" y="19764"/>
                </a:cubicBezTo>
                <a:cubicBezTo>
                  <a:pt x="1526" y="19826"/>
                  <a:pt x="1825" y="20416"/>
                  <a:pt x="1877" y="20457"/>
                </a:cubicBezTo>
                <a:cubicBezTo>
                  <a:pt x="1896" y="20472"/>
                  <a:pt x="1947" y="20529"/>
                  <a:pt x="1991" y="20585"/>
                </a:cubicBezTo>
                <a:cubicBezTo>
                  <a:pt x="2195" y="20847"/>
                  <a:pt x="2568" y="21151"/>
                  <a:pt x="2867" y="21298"/>
                </a:cubicBezTo>
                <a:cubicBezTo>
                  <a:pt x="2928" y="21328"/>
                  <a:pt x="2979" y="21343"/>
                  <a:pt x="2980" y="21332"/>
                </a:cubicBezTo>
                <a:cubicBezTo>
                  <a:pt x="2980" y="21320"/>
                  <a:pt x="2989" y="21324"/>
                  <a:pt x="3001" y="21339"/>
                </a:cubicBezTo>
                <a:cubicBezTo>
                  <a:pt x="3038" y="21387"/>
                  <a:pt x="3148" y="21435"/>
                  <a:pt x="3221" y="21435"/>
                </a:cubicBezTo>
                <a:cubicBezTo>
                  <a:pt x="3261" y="21435"/>
                  <a:pt x="3292" y="21447"/>
                  <a:pt x="3292" y="21462"/>
                </a:cubicBezTo>
                <a:cubicBezTo>
                  <a:pt x="3292" y="21477"/>
                  <a:pt x="3344" y="21490"/>
                  <a:pt x="3405" y="21490"/>
                </a:cubicBezTo>
                <a:cubicBezTo>
                  <a:pt x="3466" y="21490"/>
                  <a:pt x="3520" y="21502"/>
                  <a:pt x="3525" y="21516"/>
                </a:cubicBezTo>
                <a:cubicBezTo>
                  <a:pt x="3531" y="21530"/>
                  <a:pt x="3590" y="21545"/>
                  <a:pt x="3657" y="21548"/>
                </a:cubicBezTo>
                <a:cubicBezTo>
                  <a:pt x="3723" y="21552"/>
                  <a:pt x="3777" y="21566"/>
                  <a:pt x="3777" y="21578"/>
                </a:cubicBezTo>
                <a:cubicBezTo>
                  <a:pt x="3777" y="21591"/>
                  <a:pt x="6010" y="21600"/>
                  <a:pt x="8739" y="21600"/>
                </a:cubicBezTo>
                <a:cubicBezTo>
                  <a:pt x="11468" y="21600"/>
                  <a:pt x="13701" y="21590"/>
                  <a:pt x="13701" y="21577"/>
                </a:cubicBezTo>
                <a:cubicBezTo>
                  <a:pt x="13701" y="21564"/>
                  <a:pt x="13786" y="21552"/>
                  <a:pt x="13892" y="21548"/>
                </a:cubicBezTo>
                <a:cubicBezTo>
                  <a:pt x="13997" y="21545"/>
                  <a:pt x="14091" y="21534"/>
                  <a:pt x="14099" y="21523"/>
                </a:cubicBezTo>
                <a:cubicBezTo>
                  <a:pt x="14107" y="21513"/>
                  <a:pt x="14139" y="21500"/>
                  <a:pt x="14171" y="21495"/>
                </a:cubicBezTo>
                <a:cubicBezTo>
                  <a:pt x="14202" y="21489"/>
                  <a:pt x="14233" y="21474"/>
                  <a:pt x="14238" y="21460"/>
                </a:cubicBezTo>
                <a:cubicBezTo>
                  <a:pt x="14243" y="21446"/>
                  <a:pt x="14271" y="21435"/>
                  <a:pt x="14301" y="21435"/>
                </a:cubicBezTo>
                <a:cubicBezTo>
                  <a:pt x="14331" y="21435"/>
                  <a:pt x="14356" y="21425"/>
                  <a:pt x="14356" y="21413"/>
                </a:cubicBezTo>
                <a:cubicBezTo>
                  <a:pt x="14356" y="21401"/>
                  <a:pt x="14384" y="21390"/>
                  <a:pt x="14418" y="21388"/>
                </a:cubicBezTo>
                <a:cubicBezTo>
                  <a:pt x="14451" y="21385"/>
                  <a:pt x="14490" y="21367"/>
                  <a:pt x="14503" y="21347"/>
                </a:cubicBezTo>
                <a:cubicBezTo>
                  <a:pt x="14516" y="21327"/>
                  <a:pt x="14527" y="21320"/>
                  <a:pt x="14527" y="21332"/>
                </a:cubicBezTo>
                <a:cubicBezTo>
                  <a:pt x="14529" y="21424"/>
                  <a:pt x="15411" y="20819"/>
                  <a:pt x="15411" y="20725"/>
                </a:cubicBezTo>
                <a:cubicBezTo>
                  <a:pt x="15411" y="20713"/>
                  <a:pt x="15470" y="20648"/>
                  <a:pt x="15541" y="20580"/>
                </a:cubicBezTo>
                <a:cubicBezTo>
                  <a:pt x="15740" y="20394"/>
                  <a:pt x="16066" y="19720"/>
                  <a:pt x="16066" y="19496"/>
                </a:cubicBezTo>
                <a:cubicBezTo>
                  <a:pt x="16066" y="19458"/>
                  <a:pt x="16079" y="19420"/>
                  <a:pt x="16095" y="19410"/>
                </a:cubicBezTo>
                <a:cubicBezTo>
                  <a:pt x="16113" y="19399"/>
                  <a:pt x="16124" y="18312"/>
                  <a:pt x="16124" y="16240"/>
                </a:cubicBezTo>
                <a:lnTo>
                  <a:pt x="16124" y="13088"/>
                </a:lnTo>
                <a:lnTo>
                  <a:pt x="16366" y="13088"/>
                </a:lnTo>
                <a:lnTo>
                  <a:pt x="16608" y="13088"/>
                </a:lnTo>
                <a:lnTo>
                  <a:pt x="16608" y="14418"/>
                </a:lnTo>
                <a:lnTo>
                  <a:pt x="16608" y="15750"/>
                </a:lnTo>
                <a:lnTo>
                  <a:pt x="16524" y="15828"/>
                </a:lnTo>
                <a:cubicBezTo>
                  <a:pt x="16478" y="15870"/>
                  <a:pt x="16395" y="15994"/>
                  <a:pt x="16339" y="16103"/>
                </a:cubicBezTo>
                <a:cubicBezTo>
                  <a:pt x="16245" y="16287"/>
                  <a:pt x="16237" y="16320"/>
                  <a:pt x="16237" y="16555"/>
                </a:cubicBezTo>
                <a:cubicBezTo>
                  <a:pt x="16237" y="16774"/>
                  <a:pt x="16248" y="16828"/>
                  <a:pt x="16313" y="16952"/>
                </a:cubicBezTo>
                <a:cubicBezTo>
                  <a:pt x="16354" y="17031"/>
                  <a:pt x="16408" y="17118"/>
                  <a:pt x="16433" y="17146"/>
                </a:cubicBezTo>
                <a:cubicBezTo>
                  <a:pt x="16581" y="17308"/>
                  <a:pt x="16699" y="17399"/>
                  <a:pt x="16849" y="17470"/>
                </a:cubicBezTo>
                <a:cubicBezTo>
                  <a:pt x="16997" y="17540"/>
                  <a:pt x="17049" y="17550"/>
                  <a:pt x="17269" y="17550"/>
                </a:cubicBezTo>
                <a:cubicBezTo>
                  <a:pt x="17492" y="17550"/>
                  <a:pt x="17542" y="17541"/>
                  <a:pt x="17689" y="17470"/>
                </a:cubicBezTo>
                <a:cubicBezTo>
                  <a:pt x="17901" y="17366"/>
                  <a:pt x="18100" y="17174"/>
                  <a:pt x="18207" y="16969"/>
                </a:cubicBezTo>
                <a:cubicBezTo>
                  <a:pt x="18279" y="16831"/>
                  <a:pt x="18291" y="16776"/>
                  <a:pt x="18290" y="16593"/>
                </a:cubicBezTo>
                <a:cubicBezTo>
                  <a:pt x="18290" y="16388"/>
                  <a:pt x="18251" y="16225"/>
                  <a:pt x="18164" y="16066"/>
                </a:cubicBezTo>
                <a:cubicBezTo>
                  <a:pt x="18121" y="15988"/>
                  <a:pt x="17884" y="15759"/>
                  <a:pt x="17846" y="15759"/>
                </a:cubicBezTo>
                <a:cubicBezTo>
                  <a:pt x="17833" y="15759"/>
                  <a:pt x="17794" y="15732"/>
                  <a:pt x="17758" y="15699"/>
                </a:cubicBezTo>
                <a:cubicBezTo>
                  <a:pt x="17695" y="15642"/>
                  <a:pt x="17692" y="15622"/>
                  <a:pt x="17692" y="15232"/>
                </a:cubicBezTo>
                <a:lnTo>
                  <a:pt x="17692" y="14826"/>
                </a:lnTo>
                <a:lnTo>
                  <a:pt x="18218" y="14817"/>
                </a:lnTo>
                <a:cubicBezTo>
                  <a:pt x="18812" y="14808"/>
                  <a:pt x="18819" y="14809"/>
                  <a:pt x="18909" y="15011"/>
                </a:cubicBezTo>
                <a:cubicBezTo>
                  <a:pt x="18937" y="15074"/>
                  <a:pt x="18969" y="15126"/>
                  <a:pt x="18981" y="15126"/>
                </a:cubicBezTo>
                <a:cubicBezTo>
                  <a:pt x="18993" y="15126"/>
                  <a:pt x="19004" y="15144"/>
                  <a:pt x="19004" y="15167"/>
                </a:cubicBezTo>
                <a:cubicBezTo>
                  <a:pt x="19004" y="15190"/>
                  <a:pt x="19016" y="15208"/>
                  <a:pt x="19032" y="15208"/>
                </a:cubicBezTo>
                <a:cubicBezTo>
                  <a:pt x="19048" y="15208"/>
                  <a:pt x="19061" y="15226"/>
                  <a:pt x="19061" y="15247"/>
                </a:cubicBezTo>
                <a:cubicBezTo>
                  <a:pt x="19061" y="15312"/>
                  <a:pt x="19583" y="15664"/>
                  <a:pt x="19634" y="15633"/>
                </a:cubicBezTo>
                <a:cubicBezTo>
                  <a:pt x="19645" y="15627"/>
                  <a:pt x="19658" y="15633"/>
                  <a:pt x="19663" y="15648"/>
                </a:cubicBezTo>
                <a:cubicBezTo>
                  <a:pt x="19669" y="15662"/>
                  <a:pt x="19721" y="15678"/>
                  <a:pt x="19780" y="15681"/>
                </a:cubicBezTo>
                <a:cubicBezTo>
                  <a:pt x="19839" y="15685"/>
                  <a:pt x="19887" y="15698"/>
                  <a:pt x="19887" y="15710"/>
                </a:cubicBezTo>
                <a:cubicBezTo>
                  <a:pt x="19887" y="15722"/>
                  <a:pt x="20009" y="15732"/>
                  <a:pt x="20158" y="15732"/>
                </a:cubicBezTo>
                <a:cubicBezTo>
                  <a:pt x="20307" y="15732"/>
                  <a:pt x="20429" y="15722"/>
                  <a:pt x="20429" y="15710"/>
                </a:cubicBezTo>
                <a:cubicBezTo>
                  <a:pt x="20429" y="15698"/>
                  <a:pt x="20463" y="15686"/>
                  <a:pt x="20506" y="15683"/>
                </a:cubicBezTo>
                <a:cubicBezTo>
                  <a:pt x="20548" y="15679"/>
                  <a:pt x="20593" y="15661"/>
                  <a:pt x="20605" y="15642"/>
                </a:cubicBezTo>
                <a:cubicBezTo>
                  <a:pt x="20617" y="15623"/>
                  <a:pt x="20628" y="15617"/>
                  <a:pt x="20629" y="15629"/>
                </a:cubicBezTo>
                <a:cubicBezTo>
                  <a:pt x="20630" y="15679"/>
                  <a:pt x="21026" y="15449"/>
                  <a:pt x="21151" y="15325"/>
                </a:cubicBezTo>
                <a:cubicBezTo>
                  <a:pt x="21286" y="15191"/>
                  <a:pt x="21449" y="14921"/>
                  <a:pt x="21532" y="14690"/>
                </a:cubicBezTo>
                <a:cubicBezTo>
                  <a:pt x="21578" y="14560"/>
                  <a:pt x="21572" y="14159"/>
                  <a:pt x="21522" y="13953"/>
                </a:cubicBezTo>
                <a:cubicBezTo>
                  <a:pt x="21487" y="13813"/>
                  <a:pt x="21420" y="13665"/>
                  <a:pt x="21391" y="13665"/>
                </a:cubicBezTo>
                <a:cubicBezTo>
                  <a:pt x="21380" y="13665"/>
                  <a:pt x="21370" y="13649"/>
                  <a:pt x="21370" y="13629"/>
                </a:cubicBezTo>
                <a:cubicBezTo>
                  <a:pt x="21370" y="13609"/>
                  <a:pt x="21344" y="13565"/>
                  <a:pt x="21312" y="13532"/>
                </a:cubicBezTo>
                <a:cubicBezTo>
                  <a:pt x="21280" y="13499"/>
                  <a:pt x="21263" y="13472"/>
                  <a:pt x="21275" y="13472"/>
                </a:cubicBezTo>
                <a:cubicBezTo>
                  <a:pt x="21286" y="13472"/>
                  <a:pt x="21252" y="13428"/>
                  <a:pt x="21198" y="13374"/>
                </a:cubicBezTo>
                <a:cubicBezTo>
                  <a:pt x="21034" y="13210"/>
                  <a:pt x="20767" y="13051"/>
                  <a:pt x="20511" y="12964"/>
                </a:cubicBezTo>
                <a:cubicBezTo>
                  <a:pt x="20370" y="12917"/>
                  <a:pt x="19901" y="12906"/>
                  <a:pt x="19873" y="12950"/>
                </a:cubicBezTo>
                <a:cubicBezTo>
                  <a:pt x="19863" y="12965"/>
                  <a:pt x="19828" y="12977"/>
                  <a:pt x="19795" y="12977"/>
                </a:cubicBezTo>
                <a:cubicBezTo>
                  <a:pt x="19762" y="12977"/>
                  <a:pt x="19644" y="13020"/>
                  <a:pt x="19532" y="13073"/>
                </a:cubicBezTo>
                <a:cubicBezTo>
                  <a:pt x="19301" y="13183"/>
                  <a:pt x="19016" y="13442"/>
                  <a:pt x="18907" y="13639"/>
                </a:cubicBezTo>
                <a:lnTo>
                  <a:pt x="18837" y="13762"/>
                </a:lnTo>
                <a:lnTo>
                  <a:pt x="18265" y="13770"/>
                </a:lnTo>
                <a:lnTo>
                  <a:pt x="17692" y="13777"/>
                </a:lnTo>
                <a:lnTo>
                  <a:pt x="17692" y="13336"/>
                </a:lnTo>
                <a:cubicBezTo>
                  <a:pt x="17692" y="13093"/>
                  <a:pt x="17681" y="12893"/>
                  <a:pt x="17669" y="12893"/>
                </a:cubicBezTo>
                <a:cubicBezTo>
                  <a:pt x="17657" y="12893"/>
                  <a:pt x="17644" y="12860"/>
                  <a:pt x="17640" y="12818"/>
                </a:cubicBezTo>
                <a:cubicBezTo>
                  <a:pt x="17637" y="12776"/>
                  <a:pt x="17621" y="12738"/>
                  <a:pt x="17606" y="12733"/>
                </a:cubicBezTo>
                <a:cubicBezTo>
                  <a:pt x="17590" y="12728"/>
                  <a:pt x="17584" y="12714"/>
                  <a:pt x="17592" y="12702"/>
                </a:cubicBezTo>
                <a:cubicBezTo>
                  <a:pt x="17600" y="12689"/>
                  <a:pt x="17588" y="12659"/>
                  <a:pt x="17563" y="12636"/>
                </a:cubicBezTo>
                <a:cubicBezTo>
                  <a:pt x="17539" y="12612"/>
                  <a:pt x="17519" y="12586"/>
                  <a:pt x="17520" y="12578"/>
                </a:cubicBezTo>
                <a:cubicBezTo>
                  <a:pt x="17524" y="12519"/>
                  <a:pt x="17517" y="12507"/>
                  <a:pt x="17488" y="12524"/>
                </a:cubicBezTo>
                <a:cubicBezTo>
                  <a:pt x="17468" y="12536"/>
                  <a:pt x="17462" y="12532"/>
                  <a:pt x="17474" y="12513"/>
                </a:cubicBezTo>
                <a:cubicBezTo>
                  <a:pt x="17496" y="12479"/>
                  <a:pt x="17337" y="12320"/>
                  <a:pt x="17171" y="12213"/>
                </a:cubicBezTo>
                <a:cubicBezTo>
                  <a:pt x="17025" y="12117"/>
                  <a:pt x="16881" y="12089"/>
                  <a:pt x="16473" y="12076"/>
                </a:cubicBezTo>
                <a:lnTo>
                  <a:pt x="16124" y="12065"/>
                </a:lnTo>
                <a:lnTo>
                  <a:pt x="16124" y="10826"/>
                </a:lnTo>
                <a:lnTo>
                  <a:pt x="16124" y="9588"/>
                </a:lnTo>
                <a:lnTo>
                  <a:pt x="16509" y="9588"/>
                </a:lnTo>
                <a:lnTo>
                  <a:pt x="16894" y="9588"/>
                </a:lnTo>
                <a:lnTo>
                  <a:pt x="16894" y="10167"/>
                </a:lnTo>
                <a:cubicBezTo>
                  <a:pt x="16894" y="10485"/>
                  <a:pt x="16904" y="10744"/>
                  <a:pt x="16916" y="10744"/>
                </a:cubicBezTo>
                <a:cubicBezTo>
                  <a:pt x="16928" y="10744"/>
                  <a:pt x="16941" y="10776"/>
                  <a:pt x="16944" y="10814"/>
                </a:cubicBezTo>
                <a:cubicBezTo>
                  <a:pt x="16957" y="10957"/>
                  <a:pt x="17264" y="11300"/>
                  <a:pt x="17357" y="11274"/>
                </a:cubicBezTo>
                <a:cubicBezTo>
                  <a:pt x="17369" y="11271"/>
                  <a:pt x="17379" y="11280"/>
                  <a:pt x="17379" y="11296"/>
                </a:cubicBezTo>
                <a:cubicBezTo>
                  <a:pt x="17379" y="11311"/>
                  <a:pt x="17403" y="11324"/>
                  <a:pt x="17433" y="11324"/>
                </a:cubicBezTo>
                <a:cubicBezTo>
                  <a:pt x="17463" y="11324"/>
                  <a:pt x="17493" y="11338"/>
                  <a:pt x="17499" y="11356"/>
                </a:cubicBezTo>
                <a:cubicBezTo>
                  <a:pt x="17507" y="11379"/>
                  <a:pt x="17677" y="11392"/>
                  <a:pt x="18093" y="11399"/>
                </a:cubicBezTo>
                <a:cubicBezTo>
                  <a:pt x="18414" y="11404"/>
                  <a:pt x="18701" y="11414"/>
                  <a:pt x="18733" y="11420"/>
                </a:cubicBezTo>
                <a:cubicBezTo>
                  <a:pt x="18769" y="11427"/>
                  <a:pt x="18813" y="11478"/>
                  <a:pt x="18846" y="11550"/>
                </a:cubicBezTo>
                <a:cubicBezTo>
                  <a:pt x="18875" y="11614"/>
                  <a:pt x="18923" y="11691"/>
                  <a:pt x="18951" y="11721"/>
                </a:cubicBezTo>
                <a:cubicBezTo>
                  <a:pt x="18980" y="11751"/>
                  <a:pt x="19004" y="11785"/>
                  <a:pt x="19004" y="11798"/>
                </a:cubicBezTo>
                <a:cubicBezTo>
                  <a:pt x="19004" y="11868"/>
                  <a:pt x="19368" y="12157"/>
                  <a:pt x="19487" y="12183"/>
                </a:cubicBezTo>
                <a:cubicBezTo>
                  <a:pt x="19511" y="12188"/>
                  <a:pt x="19538" y="12198"/>
                  <a:pt x="19546" y="12205"/>
                </a:cubicBezTo>
                <a:cubicBezTo>
                  <a:pt x="19593" y="12251"/>
                  <a:pt x="19701" y="12287"/>
                  <a:pt x="19787" y="12287"/>
                </a:cubicBezTo>
                <a:cubicBezTo>
                  <a:pt x="19843" y="12287"/>
                  <a:pt x="19887" y="12300"/>
                  <a:pt x="19887" y="12316"/>
                </a:cubicBezTo>
                <a:cubicBezTo>
                  <a:pt x="19887" y="12332"/>
                  <a:pt x="19987" y="12343"/>
                  <a:pt x="20130" y="12343"/>
                </a:cubicBezTo>
                <a:cubicBezTo>
                  <a:pt x="20272" y="12343"/>
                  <a:pt x="20372" y="12332"/>
                  <a:pt x="20372" y="12316"/>
                </a:cubicBezTo>
                <a:cubicBezTo>
                  <a:pt x="20372" y="12300"/>
                  <a:pt x="20423" y="12287"/>
                  <a:pt x="20486" y="12287"/>
                </a:cubicBezTo>
                <a:cubicBezTo>
                  <a:pt x="20549" y="12287"/>
                  <a:pt x="20600" y="12275"/>
                  <a:pt x="20600" y="12259"/>
                </a:cubicBezTo>
                <a:cubicBezTo>
                  <a:pt x="20600" y="12243"/>
                  <a:pt x="20613" y="12236"/>
                  <a:pt x="20627" y="12245"/>
                </a:cubicBezTo>
                <a:cubicBezTo>
                  <a:pt x="20642" y="12254"/>
                  <a:pt x="20671" y="12245"/>
                  <a:pt x="20692" y="12226"/>
                </a:cubicBezTo>
                <a:cubicBezTo>
                  <a:pt x="20713" y="12207"/>
                  <a:pt x="20749" y="12189"/>
                  <a:pt x="20772" y="12184"/>
                </a:cubicBezTo>
                <a:cubicBezTo>
                  <a:pt x="20889" y="12160"/>
                  <a:pt x="21297" y="11833"/>
                  <a:pt x="21267" y="11787"/>
                </a:cubicBezTo>
                <a:cubicBezTo>
                  <a:pt x="21259" y="11774"/>
                  <a:pt x="21267" y="11764"/>
                  <a:pt x="21283" y="11764"/>
                </a:cubicBezTo>
                <a:cubicBezTo>
                  <a:pt x="21300" y="11764"/>
                  <a:pt x="21313" y="11746"/>
                  <a:pt x="21313" y="11725"/>
                </a:cubicBezTo>
                <a:cubicBezTo>
                  <a:pt x="21313" y="11703"/>
                  <a:pt x="21323" y="11682"/>
                  <a:pt x="21334" y="11677"/>
                </a:cubicBezTo>
                <a:cubicBezTo>
                  <a:pt x="21358" y="11667"/>
                  <a:pt x="21457" y="11477"/>
                  <a:pt x="21525" y="11312"/>
                </a:cubicBezTo>
                <a:cubicBezTo>
                  <a:pt x="21600" y="11132"/>
                  <a:pt x="21585" y="10733"/>
                  <a:pt x="21493" y="10461"/>
                </a:cubicBezTo>
                <a:cubicBezTo>
                  <a:pt x="21451" y="10337"/>
                  <a:pt x="21393" y="10219"/>
                  <a:pt x="21364" y="10199"/>
                </a:cubicBezTo>
                <a:cubicBezTo>
                  <a:pt x="21335" y="10179"/>
                  <a:pt x="21318" y="10153"/>
                  <a:pt x="21326" y="10141"/>
                </a:cubicBezTo>
                <a:cubicBezTo>
                  <a:pt x="21348" y="10107"/>
                  <a:pt x="20937" y="9735"/>
                  <a:pt x="20810" y="9674"/>
                </a:cubicBezTo>
                <a:cubicBezTo>
                  <a:pt x="20568" y="9557"/>
                  <a:pt x="20451" y="9533"/>
                  <a:pt x="20124" y="9532"/>
                </a:cubicBezTo>
                <a:cubicBezTo>
                  <a:pt x="19827" y="9532"/>
                  <a:pt x="19768" y="9543"/>
                  <a:pt x="19574" y="9625"/>
                </a:cubicBezTo>
                <a:cubicBezTo>
                  <a:pt x="19381" y="9707"/>
                  <a:pt x="19048" y="9966"/>
                  <a:pt x="19000" y="10072"/>
                </a:cubicBezTo>
                <a:cubicBezTo>
                  <a:pt x="18993" y="10086"/>
                  <a:pt x="18945" y="10162"/>
                  <a:pt x="18892" y="10242"/>
                </a:cubicBezTo>
                <a:lnTo>
                  <a:pt x="18795" y="10386"/>
                </a:lnTo>
                <a:lnTo>
                  <a:pt x="18372" y="10386"/>
                </a:lnTo>
                <a:lnTo>
                  <a:pt x="17949" y="10386"/>
                </a:lnTo>
                <a:lnTo>
                  <a:pt x="17949" y="9987"/>
                </a:lnTo>
                <a:lnTo>
                  <a:pt x="17949" y="9588"/>
                </a:lnTo>
                <a:lnTo>
                  <a:pt x="18211" y="9588"/>
                </a:lnTo>
                <a:cubicBezTo>
                  <a:pt x="18507" y="9588"/>
                  <a:pt x="18587" y="9569"/>
                  <a:pt x="18889" y="9428"/>
                </a:cubicBezTo>
                <a:cubicBezTo>
                  <a:pt x="19415" y="9184"/>
                  <a:pt x="19692" y="8845"/>
                  <a:pt x="19809" y="8306"/>
                </a:cubicBezTo>
                <a:cubicBezTo>
                  <a:pt x="19849" y="8121"/>
                  <a:pt x="19870" y="6365"/>
                  <a:pt x="19832" y="6365"/>
                </a:cubicBezTo>
                <a:cubicBezTo>
                  <a:pt x="19814" y="6365"/>
                  <a:pt x="19804" y="6045"/>
                  <a:pt x="19804" y="5468"/>
                </a:cubicBezTo>
                <a:cubicBezTo>
                  <a:pt x="19804" y="4907"/>
                  <a:pt x="19815" y="4573"/>
                  <a:pt x="19832" y="4573"/>
                </a:cubicBezTo>
                <a:cubicBezTo>
                  <a:pt x="19849" y="4573"/>
                  <a:pt x="19858" y="4375"/>
                  <a:pt x="19858" y="4063"/>
                </a:cubicBezTo>
                <a:cubicBezTo>
                  <a:pt x="19858" y="3783"/>
                  <a:pt x="19849" y="3554"/>
                  <a:pt x="19837" y="3554"/>
                </a:cubicBezTo>
                <a:cubicBezTo>
                  <a:pt x="19825" y="3554"/>
                  <a:pt x="19811" y="3515"/>
                  <a:pt x="19807" y="3466"/>
                </a:cubicBezTo>
                <a:cubicBezTo>
                  <a:pt x="19799" y="3360"/>
                  <a:pt x="19739" y="3181"/>
                  <a:pt x="19657" y="3023"/>
                </a:cubicBezTo>
                <a:cubicBezTo>
                  <a:pt x="19592" y="2896"/>
                  <a:pt x="19150" y="2447"/>
                  <a:pt x="19113" y="2469"/>
                </a:cubicBezTo>
                <a:cubicBezTo>
                  <a:pt x="19100" y="2477"/>
                  <a:pt x="19089" y="2470"/>
                  <a:pt x="19089" y="2454"/>
                </a:cubicBezTo>
                <a:cubicBezTo>
                  <a:pt x="19089" y="2437"/>
                  <a:pt x="19065" y="2425"/>
                  <a:pt x="19036" y="2425"/>
                </a:cubicBezTo>
                <a:cubicBezTo>
                  <a:pt x="19006" y="2425"/>
                  <a:pt x="18973" y="2405"/>
                  <a:pt x="18964" y="2382"/>
                </a:cubicBezTo>
                <a:cubicBezTo>
                  <a:pt x="18954" y="2358"/>
                  <a:pt x="18935" y="2345"/>
                  <a:pt x="18920" y="2354"/>
                </a:cubicBezTo>
                <a:cubicBezTo>
                  <a:pt x="18906" y="2363"/>
                  <a:pt x="18890" y="2357"/>
                  <a:pt x="18884" y="2342"/>
                </a:cubicBezTo>
                <a:cubicBezTo>
                  <a:pt x="18879" y="2327"/>
                  <a:pt x="18839" y="2312"/>
                  <a:pt x="18796" y="2309"/>
                </a:cubicBezTo>
                <a:cubicBezTo>
                  <a:pt x="18753" y="2305"/>
                  <a:pt x="18718" y="2293"/>
                  <a:pt x="18718" y="2281"/>
                </a:cubicBezTo>
                <a:cubicBezTo>
                  <a:pt x="18718" y="2269"/>
                  <a:pt x="18654" y="2259"/>
                  <a:pt x="18576" y="2259"/>
                </a:cubicBezTo>
                <a:cubicBezTo>
                  <a:pt x="18497" y="2259"/>
                  <a:pt x="18433" y="2247"/>
                  <a:pt x="18433" y="2232"/>
                </a:cubicBezTo>
                <a:cubicBezTo>
                  <a:pt x="18433" y="2214"/>
                  <a:pt x="18029" y="2204"/>
                  <a:pt x="17278" y="2204"/>
                </a:cubicBezTo>
                <a:lnTo>
                  <a:pt x="16124" y="2204"/>
                </a:lnTo>
                <a:lnTo>
                  <a:pt x="16124" y="2145"/>
                </a:lnTo>
                <a:cubicBezTo>
                  <a:pt x="16124" y="2086"/>
                  <a:pt x="15977" y="1640"/>
                  <a:pt x="15916" y="1515"/>
                </a:cubicBezTo>
                <a:cubicBezTo>
                  <a:pt x="15768" y="1212"/>
                  <a:pt x="15290" y="673"/>
                  <a:pt x="14996" y="477"/>
                </a:cubicBezTo>
                <a:cubicBezTo>
                  <a:pt x="14881" y="401"/>
                  <a:pt x="14555" y="243"/>
                  <a:pt x="14555" y="264"/>
                </a:cubicBezTo>
                <a:cubicBezTo>
                  <a:pt x="14555" y="273"/>
                  <a:pt x="14535" y="260"/>
                  <a:pt x="14511" y="236"/>
                </a:cubicBezTo>
                <a:cubicBezTo>
                  <a:pt x="14486" y="212"/>
                  <a:pt x="14453" y="199"/>
                  <a:pt x="14439" y="207"/>
                </a:cubicBezTo>
                <a:cubicBezTo>
                  <a:pt x="14424" y="216"/>
                  <a:pt x="14413" y="210"/>
                  <a:pt x="14413" y="194"/>
                </a:cubicBezTo>
                <a:cubicBezTo>
                  <a:pt x="14413" y="178"/>
                  <a:pt x="14375" y="165"/>
                  <a:pt x="14330" y="165"/>
                </a:cubicBezTo>
                <a:cubicBezTo>
                  <a:pt x="14284" y="165"/>
                  <a:pt x="14243" y="154"/>
                  <a:pt x="14238" y="140"/>
                </a:cubicBezTo>
                <a:cubicBezTo>
                  <a:pt x="14233" y="127"/>
                  <a:pt x="14189" y="111"/>
                  <a:pt x="14142" y="105"/>
                </a:cubicBezTo>
                <a:cubicBezTo>
                  <a:pt x="14095" y="100"/>
                  <a:pt x="14050" y="88"/>
                  <a:pt x="14042" y="78"/>
                </a:cubicBezTo>
                <a:cubicBezTo>
                  <a:pt x="14034" y="67"/>
                  <a:pt x="13953" y="55"/>
                  <a:pt x="13863" y="52"/>
                </a:cubicBezTo>
                <a:cubicBezTo>
                  <a:pt x="13773" y="48"/>
                  <a:pt x="13701" y="35"/>
                  <a:pt x="13701" y="23"/>
                </a:cubicBezTo>
                <a:cubicBezTo>
                  <a:pt x="13701" y="10"/>
                  <a:pt x="11493" y="0"/>
                  <a:pt x="8796" y="0"/>
                </a:cubicBezTo>
                <a:close/>
                <a:moveTo>
                  <a:pt x="8784" y="1157"/>
                </a:moveTo>
                <a:cubicBezTo>
                  <a:pt x="13580" y="1157"/>
                  <a:pt x="13878" y="1164"/>
                  <a:pt x="14142" y="1283"/>
                </a:cubicBezTo>
                <a:cubicBezTo>
                  <a:pt x="14296" y="1351"/>
                  <a:pt x="14507" y="1494"/>
                  <a:pt x="14611" y="1601"/>
                </a:cubicBezTo>
                <a:cubicBezTo>
                  <a:pt x="14818" y="1815"/>
                  <a:pt x="15038" y="2263"/>
                  <a:pt x="14968" y="2330"/>
                </a:cubicBezTo>
                <a:cubicBezTo>
                  <a:pt x="14944" y="2353"/>
                  <a:pt x="14478" y="2372"/>
                  <a:pt x="13931" y="2372"/>
                </a:cubicBezTo>
                <a:cubicBezTo>
                  <a:pt x="13027" y="2372"/>
                  <a:pt x="12910" y="2387"/>
                  <a:pt x="12629" y="2530"/>
                </a:cubicBezTo>
                <a:cubicBezTo>
                  <a:pt x="12426" y="2634"/>
                  <a:pt x="12248" y="2801"/>
                  <a:pt x="12110" y="3016"/>
                </a:cubicBezTo>
                <a:lnTo>
                  <a:pt x="11901" y="3343"/>
                </a:lnTo>
                <a:lnTo>
                  <a:pt x="11865" y="5108"/>
                </a:lnTo>
                <a:lnTo>
                  <a:pt x="11830" y="6874"/>
                </a:lnTo>
                <a:lnTo>
                  <a:pt x="11283" y="6893"/>
                </a:lnTo>
                <a:lnTo>
                  <a:pt x="10736" y="6914"/>
                </a:lnTo>
                <a:lnTo>
                  <a:pt x="10619" y="6623"/>
                </a:lnTo>
                <a:cubicBezTo>
                  <a:pt x="10317" y="5869"/>
                  <a:pt x="10086" y="5528"/>
                  <a:pt x="9770" y="5370"/>
                </a:cubicBezTo>
                <a:cubicBezTo>
                  <a:pt x="9474" y="5222"/>
                  <a:pt x="9393" y="5215"/>
                  <a:pt x="7806" y="5215"/>
                </a:cubicBezTo>
                <a:cubicBezTo>
                  <a:pt x="6229" y="5215"/>
                  <a:pt x="6135" y="5222"/>
                  <a:pt x="5838" y="5367"/>
                </a:cubicBezTo>
                <a:cubicBezTo>
                  <a:pt x="5575" y="5495"/>
                  <a:pt x="5485" y="5596"/>
                  <a:pt x="5274" y="5997"/>
                </a:cubicBezTo>
                <a:cubicBezTo>
                  <a:pt x="5136" y="6259"/>
                  <a:pt x="4989" y="6571"/>
                  <a:pt x="4946" y="6691"/>
                </a:cubicBezTo>
                <a:cubicBezTo>
                  <a:pt x="4868" y="6906"/>
                  <a:pt x="4866" y="6907"/>
                  <a:pt x="4391" y="6904"/>
                </a:cubicBezTo>
                <a:cubicBezTo>
                  <a:pt x="4068" y="6902"/>
                  <a:pt x="3861" y="6864"/>
                  <a:pt x="3749" y="6789"/>
                </a:cubicBezTo>
                <a:cubicBezTo>
                  <a:pt x="3652" y="6724"/>
                  <a:pt x="3375" y="6662"/>
                  <a:pt x="3082" y="6640"/>
                </a:cubicBezTo>
                <a:lnTo>
                  <a:pt x="2583" y="6603"/>
                </a:lnTo>
                <a:lnTo>
                  <a:pt x="2562" y="4504"/>
                </a:lnTo>
                <a:cubicBezTo>
                  <a:pt x="2549" y="3216"/>
                  <a:pt x="2569" y="2315"/>
                  <a:pt x="2612" y="2169"/>
                </a:cubicBezTo>
                <a:cubicBezTo>
                  <a:pt x="2713" y="1836"/>
                  <a:pt x="3082" y="1430"/>
                  <a:pt x="3419" y="1283"/>
                </a:cubicBezTo>
                <a:cubicBezTo>
                  <a:pt x="3688" y="1164"/>
                  <a:pt x="3992" y="1157"/>
                  <a:pt x="8784" y="1157"/>
                </a:cubicBezTo>
                <a:close/>
                <a:moveTo>
                  <a:pt x="9478" y="1840"/>
                </a:moveTo>
                <a:cubicBezTo>
                  <a:pt x="9280" y="1840"/>
                  <a:pt x="9029" y="1842"/>
                  <a:pt x="8703" y="1846"/>
                </a:cubicBezTo>
                <a:lnTo>
                  <a:pt x="7283" y="1865"/>
                </a:lnTo>
                <a:lnTo>
                  <a:pt x="7176" y="2046"/>
                </a:lnTo>
                <a:cubicBezTo>
                  <a:pt x="7048" y="2267"/>
                  <a:pt x="7134" y="2570"/>
                  <a:pt x="7353" y="2675"/>
                </a:cubicBezTo>
                <a:cubicBezTo>
                  <a:pt x="7543" y="2767"/>
                  <a:pt x="10030" y="2732"/>
                  <a:pt x="10226" y="2636"/>
                </a:cubicBezTo>
                <a:cubicBezTo>
                  <a:pt x="10324" y="2588"/>
                  <a:pt x="10375" y="2494"/>
                  <a:pt x="10379" y="2359"/>
                </a:cubicBezTo>
                <a:cubicBezTo>
                  <a:pt x="10382" y="2247"/>
                  <a:pt x="10402" y="2139"/>
                  <a:pt x="10422" y="2119"/>
                </a:cubicBezTo>
                <a:cubicBezTo>
                  <a:pt x="10443" y="2099"/>
                  <a:pt x="10383" y="2026"/>
                  <a:pt x="10291" y="1956"/>
                </a:cubicBezTo>
                <a:cubicBezTo>
                  <a:pt x="10175" y="1868"/>
                  <a:pt x="10072" y="1841"/>
                  <a:pt x="9478" y="1840"/>
                </a:cubicBezTo>
                <a:close/>
                <a:moveTo>
                  <a:pt x="14534" y="9474"/>
                </a:moveTo>
                <a:cubicBezTo>
                  <a:pt x="14728" y="9478"/>
                  <a:pt x="14922" y="9499"/>
                  <a:pt x="14960" y="9536"/>
                </a:cubicBezTo>
                <a:cubicBezTo>
                  <a:pt x="14986" y="9561"/>
                  <a:pt x="15017" y="10160"/>
                  <a:pt x="15028" y="10868"/>
                </a:cubicBezTo>
                <a:lnTo>
                  <a:pt x="15048" y="12154"/>
                </a:lnTo>
                <a:lnTo>
                  <a:pt x="14827" y="12174"/>
                </a:lnTo>
                <a:cubicBezTo>
                  <a:pt x="14616" y="12194"/>
                  <a:pt x="14317" y="12010"/>
                  <a:pt x="14317" y="11859"/>
                </a:cubicBezTo>
                <a:cubicBezTo>
                  <a:pt x="14317" y="11827"/>
                  <a:pt x="14235" y="11720"/>
                  <a:pt x="14134" y="11622"/>
                </a:cubicBezTo>
                <a:lnTo>
                  <a:pt x="13949" y="11443"/>
                </a:lnTo>
                <a:lnTo>
                  <a:pt x="13998" y="10513"/>
                </a:lnTo>
                <a:cubicBezTo>
                  <a:pt x="14026" y="10001"/>
                  <a:pt x="14077" y="9553"/>
                  <a:pt x="14112" y="9518"/>
                </a:cubicBezTo>
                <a:cubicBezTo>
                  <a:pt x="14148" y="9483"/>
                  <a:pt x="14340" y="9470"/>
                  <a:pt x="14534" y="9474"/>
                </a:cubicBezTo>
                <a:close/>
                <a:moveTo>
                  <a:pt x="14891" y="12867"/>
                </a:moveTo>
                <a:cubicBezTo>
                  <a:pt x="14907" y="12872"/>
                  <a:pt x="14922" y="12884"/>
                  <a:pt x="14940" y="12902"/>
                </a:cubicBezTo>
                <a:cubicBezTo>
                  <a:pt x="14974" y="12937"/>
                  <a:pt x="15021" y="14292"/>
                  <a:pt x="15043" y="15911"/>
                </a:cubicBezTo>
                <a:cubicBezTo>
                  <a:pt x="15077" y="18385"/>
                  <a:pt x="15065" y="18918"/>
                  <a:pt x="14978" y="19244"/>
                </a:cubicBezTo>
                <a:cubicBezTo>
                  <a:pt x="14816" y="19848"/>
                  <a:pt x="14638" y="20085"/>
                  <a:pt x="14187" y="20292"/>
                </a:cubicBezTo>
                <a:lnTo>
                  <a:pt x="13792" y="20475"/>
                </a:lnTo>
                <a:lnTo>
                  <a:pt x="8770" y="20484"/>
                </a:lnTo>
                <a:cubicBezTo>
                  <a:pt x="6007" y="20489"/>
                  <a:pt x="3721" y="20469"/>
                  <a:pt x="3689" y="20439"/>
                </a:cubicBezTo>
                <a:cubicBezTo>
                  <a:pt x="3657" y="20408"/>
                  <a:pt x="3559" y="20372"/>
                  <a:pt x="3473" y="20359"/>
                </a:cubicBezTo>
                <a:cubicBezTo>
                  <a:pt x="3234" y="20324"/>
                  <a:pt x="2828" y="19910"/>
                  <a:pt x="2662" y="19532"/>
                </a:cubicBezTo>
                <a:cubicBezTo>
                  <a:pt x="2521" y="19211"/>
                  <a:pt x="2515" y="19115"/>
                  <a:pt x="2548" y="17637"/>
                </a:cubicBezTo>
                <a:lnTo>
                  <a:pt x="2583" y="16080"/>
                </a:lnTo>
                <a:lnTo>
                  <a:pt x="7907" y="16042"/>
                </a:lnTo>
                <a:cubicBezTo>
                  <a:pt x="10835" y="16021"/>
                  <a:pt x="13318" y="15987"/>
                  <a:pt x="13423" y="15967"/>
                </a:cubicBezTo>
                <a:cubicBezTo>
                  <a:pt x="13528" y="15946"/>
                  <a:pt x="13662" y="15891"/>
                  <a:pt x="13720" y="15844"/>
                </a:cubicBezTo>
                <a:cubicBezTo>
                  <a:pt x="13779" y="15797"/>
                  <a:pt x="13827" y="15780"/>
                  <a:pt x="13827" y="15805"/>
                </a:cubicBezTo>
                <a:cubicBezTo>
                  <a:pt x="13827" y="15896"/>
                  <a:pt x="14320" y="15483"/>
                  <a:pt x="14419" y="15310"/>
                </a:cubicBezTo>
                <a:cubicBezTo>
                  <a:pt x="14651" y="14902"/>
                  <a:pt x="14682" y="14752"/>
                  <a:pt x="14710" y="13882"/>
                </a:cubicBezTo>
                <a:cubicBezTo>
                  <a:pt x="14735" y="13122"/>
                  <a:pt x="14785" y="12830"/>
                  <a:pt x="14891" y="128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96F8BF59-71DC-4E18-B390-96552EFB9787-2.jpeg"/>
          <p:cNvGrpSpPr/>
          <p:nvPr/>
        </p:nvGrpSpPr>
        <p:grpSpPr>
          <a:xfrm>
            <a:off x="298187" y="548645"/>
            <a:ext cx="16638680" cy="12618710"/>
            <a:chOff x="0" y="0"/>
            <a:chExt cx="16638678" cy="12618709"/>
          </a:xfrm>
        </p:grpSpPr>
        <p:pic>
          <p:nvPicPr>
            <p:cNvPr id="263" name="96F8BF59-71DC-4E18-B390-96552EFB9787-2.jpeg" descr="96F8BF59-71DC-4E18-B390-96552EFB9787-2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6384679" cy="122885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96F8BF59-71DC-4E18-B390-96552EFB9787-2.jpeg" descr="96F8BF59-71DC-4E18-B390-96552EFB9787-2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638679" cy="12618710"/>
            </a:xfrm>
            <a:prstGeom prst="rect">
              <a:avLst/>
            </a:prstGeom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588FAF-6AA2-D677-5C22-F2D0BC15563D}"/>
              </a:ext>
            </a:extLst>
          </p:cNvPr>
          <p:cNvSpPr txBox="1"/>
          <p:nvPr/>
        </p:nvSpPr>
        <p:spPr>
          <a:xfrm>
            <a:off x="16976124" y="2230516"/>
            <a:ext cx="7186204" cy="10826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问题解决。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我对技术如何帮助我们解决现实世界的问题很感兴趣。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我曾尝试用纸板制作一条传送带作为项目，但手头资源有限。无论如何都无法让传送带正常运转。</a:t>
            </a:r>
          </a:p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后来，我将自己搭建的模型输入</a:t>
            </a:r>
            <a:r>
              <a:rPr lang="en-AU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工具，告知其可用资源，它成功协助我完成了项目。 </a:t>
            </a:r>
            <a:endParaRPr lang="en-A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1724034761398.jfif-2.jpeg"/>
          <p:cNvGrpSpPr/>
          <p:nvPr/>
        </p:nvGrpSpPr>
        <p:grpSpPr>
          <a:xfrm>
            <a:off x="1179570" y="858982"/>
            <a:ext cx="15279630" cy="12152234"/>
            <a:chOff x="0" y="0"/>
            <a:chExt cx="16222309" cy="12306430"/>
          </a:xfrm>
        </p:grpSpPr>
        <p:pic>
          <p:nvPicPr>
            <p:cNvPr id="269" name="1724034761398.jfif-2.jpeg" descr="1724034761398.jfif-2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5968310" cy="119762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1724034761398.jfif-2.jpeg" descr="1724034761398.jfif-2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222310" cy="12306431"/>
            </a:xfrm>
            <a:prstGeom prst="rect">
              <a:avLst/>
            </a:prstGeom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BF519CF-EB6B-4A5C-B9F9-4C56122F5569}"/>
              </a:ext>
            </a:extLst>
          </p:cNvPr>
          <p:cNvSpPr txBox="1"/>
          <p:nvPr/>
        </p:nvSpPr>
        <p:spPr>
          <a:xfrm>
            <a:off x="16532780" y="2230516"/>
            <a:ext cx="7491002" cy="8771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创建活动。</a:t>
            </a:r>
            <a:endParaRPr lang="en-AU" altLang="ja-JP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sz="5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当时我在教室里，发现我们没有足够的资源来玩游戏。</a:t>
            </a:r>
          </a:p>
          <a:p>
            <a:r>
              <a:rPr lang="ja-JP" alt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我用人工智能工具拍下了现有资源的照片。</a:t>
            </a:r>
          </a:p>
          <a:p>
            <a:r>
              <a:rPr lang="ja-JP" alt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该工具随即利用这些资源为我们设计了一款新游戏，让学生们得以体验。随后学生们又融入了自己的创意，最终共同打造出一个深受大家喜爱的游戏。</a:t>
            </a:r>
            <a:endParaRPr lang="ja-JP" alt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541735-261A-E886-74D2-808967270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5"/>
          <a:stretch>
            <a:fillRect/>
          </a:stretch>
        </p:blipFill>
        <p:spPr>
          <a:xfrm>
            <a:off x="-254001" y="-1255565"/>
            <a:ext cx="2914073" cy="16518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91567-11D9-C94A-ABA2-6B0131F92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5"/>
          <a:stretch>
            <a:fillRect/>
          </a:stretch>
        </p:blipFill>
        <p:spPr>
          <a:xfrm>
            <a:off x="20978091" y="-5590126"/>
            <a:ext cx="3405909" cy="19306126"/>
          </a:xfrm>
          <a:prstGeom prst="rect">
            <a:avLst/>
          </a:prstGeom>
        </p:spPr>
      </p:pic>
      <p:pic>
        <p:nvPicPr>
          <p:cNvPr id="6" name="Picture 5" descr="A diagram of different types of technology&#10;&#10;AI-generated content may be incorrect.">
            <a:extLst>
              <a:ext uri="{FF2B5EF4-FFF2-40B4-BE49-F238E27FC236}">
                <a16:creationId xmlns:a16="http://schemas.microsoft.com/office/drawing/2014/main" id="{7BB618F9-8FB5-3749-5E8B-317B72E5A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1" y="19050"/>
            <a:ext cx="20574000" cy="137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54A49-EB89-0788-E36F-9AB1AC415F91}"/>
              </a:ext>
            </a:extLst>
          </p:cNvPr>
          <p:cNvSpPr txBox="1"/>
          <p:nvPr/>
        </p:nvSpPr>
        <p:spPr>
          <a:xfrm>
            <a:off x="15190043" y="9490298"/>
            <a:ext cx="8251847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当我们认识到每个学生的独特性，并提供多样化的技术手段，使教学能够根据每位学生的个性化需求进行定制时，我们才能为学生提供最有效的支持。</a:t>
            </a:r>
            <a:endParaRPr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A31DB-6144-5028-C9E4-02483EDA785D}"/>
              </a:ext>
            </a:extLst>
          </p:cNvPr>
          <p:cNvSpPr txBox="1"/>
          <p:nvPr/>
        </p:nvSpPr>
        <p:spPr>
          <a:xfrm>
            <a:off x="4261429" y="846270"/>
            <a:ext cx="4799444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 err="1"/>
              <a:t>生物多样性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D82F3-D0A4-D65E-CB4E-28267A7ABB5D}"/>
              </a:ext>
            </a:extLst>
          </p:cNvPr>
          <p:cNvSpPr txBox="1"/>
          <p:nvPr/>
        </p:nvSpPr>
        <p:spPr>
          <a:xfrm>
            <a:off x="12841432" y="846270"/>
            <a:ext cx="4799444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/>
              <a:t>技术多样性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9E7C0-93DC-2405-F81D-33AD9C7A3C75}"/>
              </a:ext>
            </a:extLst>
          </p:cNvPr>
          <p:cNvSpPr txBox="1"/>
          <p:nvPr/>
        </p:nvSpPr>
        <p:spPr>
          <a:xfrm>
            <a:off x="9060873" y="7003531"/>
            <a:ext cx="4799444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/>
              <a:t>神经多样性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430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hank you"/>
          <p:cNvSpPr txBox="1"/>
          <p:nvPr/>
        </p:nvSpPr>
        <p:spPr>
          <a:xfrm>
            <a:off x="2450813" y="3065305"/>
            <a:ext cx="5955488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8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Thank you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22" name="20250331_1029_Image_Generation_remix_01jqmp69emfekay52bx400tdaf-removebg.png" descr="20250331_1029_Image_Generation_remix_01jqmp69emfekay52bx400tdaf-removeb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7" y="4003288"/>
            <a:ext cx="9860629" cy="9860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20250808_1512_Rainbow Golden Ratio Icon_simple_compose_01k241gcfzek596744dthhd6j3.png" descr="20250808_1512_Rainbow Golden Ratio Icon_simple_compose_01k241gcfzek596744dthhd6j3.png"/>
          <p:cNvPicPr>
            <a:picLocks noChangeAspect="1"/>
          </p:cNvPicPr>
          <p:nvPr/>
        </p:nvPicPr>
        <p:blipFill>
          <a:blip r:embed="rId3"/>
          <a:srcRect l="8918" t="9699" r="8893" b="7951"/>
          <a:stretch>
            <a:fillRect/>
          </a:stretch>
        </p:blipFill>
        <p:spPr>
          <a:xfrm>
            <a:off x="13979921" y="1173147"/>
            <a:ext cx="1888473" cy="1892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0" extrusionOk="0">
                <a:moveTo>
                  <a:pt x="1958" y="0"/>
                </a:moveTo>
                <a:lnTo>
                  <a:pt x="1872" y="95"/>
                </a:lnTo>
                <a:lnTo>
                  <a:pt x="1781" y="186"/>
                </a:lnTo>
                <a:lnTo>
                  <a:pt x="1781" y="552"/>
                </a:lnTo>
                <a:lnTo>
                  <a:pt x="1781" y="919"/>
                </a:lnTo>
                <a:lnTo>
                  <a:pt x="1422" y="919"/>
                </a:lnTo>
                <a:cubicBezTo>
                  <a:pt x="900" y="919"/>
                  <a:pt x="864" y="953"/>
                  <a:pt x="864" y="1467"/>
                </a:cubicBezTo>
                <a:lnTo>
                  <a:pt x="864" y="1784"/>
                </a:lnTo>
                <a:lnTo>
                  <a:pt x="546" y="1784"/>
                </a:lnTo>
                <a:lnTo>
                  <a:pt x="229" y="1784"/>
                </a:lnTo>
                <a:lnTo>
                  <a:pt x="138" y="1870"/>
                </a:lnTo>
                <a:cubicBezTo>
                  <a:pt x="72" y="1936"/>
                  <a:pt x="47" y="1987"/>
                  <a:pt x="47" y="2051"/>
                </a:cubicBezTo>
                <a:cubicBezTo>
                  <a:pt x="47" y="2100"/>
                  <a:pt x="41" y="2770"/>
                  <a:pt x="34" y="3541"/>
                </a:cubicBezTo>
                <a:cubicBezTo>
                  <a:pt x="20" y="4973"/>
                  <a:pt x="12" y="8868"/>
                  <a:pt x="20" y="10592"/>
                </a:cubicBezTo>
                <a:cubicBezTo>
                  <a:pt x="22" y="11118"/>
                  <a:pt x="19" y="13360"/>
                  <a:pt x="11" y="15573"/>
                </a:cubicBezTo>
                <a:cubicBezTo>
                  <a:pt x="4" y="17564"/>
                  <a:pt x="-3" y="18573"/>
                  <a:pt x="2" y="19092"/>
                </a:cubicBezTo>
                <a:cubicBezTo>
                  <a:pt x="7" y="19611"/>
                  <a:pt x="21" y="19643"/>
                  <a:pt x="47" y="19685"/>
                </a:cubicBezTo>
                <a:cubicBezTo>
                  <a:pt x="76" y="19732"/>
                  <a:pt x="116" y="19766"/>
                  <a:pt x="138" y="19766"/>
                </a:cubicBezTo>
                <a:cubicBezTo>
                  <a:pt x="160" y="19766"/>
                  <a:pt x="179" y="19779"/>
                  <a:pt x="179" y="19794"/>
                </a:cubicBezTo>
                <a:cubicBezTo>
                  <a:pt x="179" y="19810"/>
                  <a:pt x="309" y="19821"/>
                  <a:pt x="519" y="19821"/>
                </a:cubicBezTo>
                <a:lnTo>
                  <a:pt x="864" y="19821"/>
                </a:lnTo>
                <a:lnTo>
                  <a:pt x="864" y="20160"/>
                </a:lnTo>
                <a:cubicBezTo>
                  <a:pt x="864" y="20487"/>
                  <a:pt x="867" y="20499"/>
                  <a:pt x="932" y="20577"/>
                </a:cubicBezTo>
                <a:cubicBezTo>
                  <a:pt x="970" y="20621"/>
                  <a:pt x="1010" y="20653"/>
                  <a:pt x="1023" y="20645"/>
                </a:cubicBezTo>
                <a:cubicBezTo>
                  <a:pt x="1036" y="20637"/>
                  <a:pt x="1046" y="20643"/>
                  <a:pt x="1046" y="20659"/>
                </a:cubicBezTo>
                <a:cubicBezTo>
                  <a:pt x="1046" y="20677"/>
                  <a:pt x="1163" y="20686"/>
                  <a:pt x="1386" y="20686"/>
                </a:cubicBezTo>
                <a:lnTo>
                  <a:pt x="1731" y="20686"/>
                </a:lnTo>
                <a:lnTo>
                  <a:pt x="1731" y="20844"/>
                </a:lnTo>
                <a:cubicBezTo>
                  <a:pt x="1731" y="20931"/>
                  <a:pt x="1741" y="20998"/>
                  <a:pt x="1754" y="20998"/>
                </a:cubicBezTo>
                <a:cubicBezTo>
                  <a:pt x="1766" y="20998"/>
                  <a:pt x="1777" y="21016"/>
                  <a:pt x="1776" y="21034"/>
                </a:cubicBezTo>
                <a:cubicBezTo>
                  <a:pt x="1776" y="21052"/>
                  <a:pt x="1774" y="21135"/>
                  <a:pt x="1776" y="21220"/>
                </a:cubicBezTo>
                <a:cubicBezTo>
                  <a:pt x="1780" y="21361"/>
                  <a:pt x="1791" y="21384"/>
                  <a:pt x="1876" y="21465"/>
                </a:cubicBezTo>
                <a:lnTo>
                  <a:pt x="1971" y="21551"/>
                </a:lnTo>
                <a:lnTo>
                  <a:pt x="5825" y="21551"/>
                </a:lnTo>
                <a:cubicBezTo>
                  <a:pt x="7944" y="21552"/>
                  <a:pt x="9703" y="21565"/>
                  <a:pt x="9732" y="21578"/>
                </a:cubicBezTo>
                <a:cubicBezTo>
                  <a:pt x="9784" y="21600"/>
                  <a:pt x="16943" y="21589"/>
                  <a:pt x="18651" y="21564"/>
                </a:cubicBezTo>
                <a:cubicBezTo>
                  <a:pt x="19120" y="21557"/>
                  <a:pt x="19545" y="21551"/>
                  <a:pt x="19590" y="21551"/>
                </a:cubicBezTo>
                <a:cubicBezTo>
                  <a:pt x="19635" y="21550"/>
                  <a:pt x="19697" y="21528"/>
                  <a:pt x="19731" y="21501"/>
                </a:cubicBezTo>
                <a:cubicBezTo>
                  <a:pt x="19789" y="21453"/>
                  <a:pt x="19795" y="21431"/>
                  <a:pt x="19808" y="21075"/>
                </a:cubicBezTo>
                <a:lnTo>
                  <a:pt x="19821" y="20699"/>
                </a:lnTo>
                <a:lnTo>
                  <a:pt x="20157" y="20690"/>
                </a:lnTo>
                <a:cubicBezTo>
                  <a:pt x="20365" y="20686"/>
                  <a:pt x="20489" y="20675"/>
                  <a:pt x="20489" y="20659"/>
                </a:cubicBezTo>
                <a:cubicBezTo>
                  <a:pt x="20489" y="20644"/>
                  <a:pt x="20503" y="20637"/>
                  <a:pt x="20516" y="20645"/>
                </a:cubicBezTo>
                <a:cubicBezTo>
                  <a:pt x="20529" y="20653"/>
                  <a:pt x="20569" y="20621"/>
                  <a:pt x="20607" y="20577"/>
                </a:cubicBezTo>
                <a:cubicBezTo>
                  <a:pt x="20672" y="20499"/>
                  <a:pt x="20675" y="20487"/>
                  <a:pt x="20675" y="20160"/>
                </a:cubicBezTo>
                <a:lnTo>
                  <a:pt x="20675" y="19821"/>
                </a:lnTo>
                <a:lnTo>
                  <a:pt x="21015" y="19821"/>
                </a:lnTo>
                <a:cubicBezTo>
                  <a:pt x="21225" y="19821"/>
                  <a:pt x="21360" y="19810"/>
                  <a:pt x="21360" y="19794"/>
                </a:cubicBezTo>
                <a:cubicBezTo>
                  <a:pt x="21360" y="19779"/>
                  <a:pt x="21381" y="19766"/>
                  <a:pt x="21410" y="19766"/>
                </a:cubicBezTo>
                <a:cubicBezTo>
                  <a:pt x="21439" y="19766"/>
                  <a:pt x="21464" y="19758"/>
                  <a:pt x="21464" y="19744"/>
                </a:cubicBezTo>
                <a:cubicBezTo>
                  <a:pt x="21464" y="19729"/>
                  <a:pt x="21477" y="19717"/>
                  <a:pt x="21496" y="19717"/>
                </a:cubicBezTo>
                <a:cubicBezTo>
                  <a:pt x="21590" y="19717"/>
                  <a:pt x="21597" y="19634"/>
                  <a:pt x="21582" y="18091"/>
                </a:cubicBezTo>
                <a:cubicBezTo>
                  <a:pt x="21567" y="16476"/>
                  <a:pt x="21560" y="14873"/>
                  <a:pt x="21564" y="12938"/>
                </a:cubicBezTo>
                <a:cubicBezTo>
                  <a:pt x="21566" y="12274"/>
                  <a:pt x="21569" y="9974"/>
                  <a:pt x="21569" y="7825"/>
                </a:cubicBezTo>
                <a:cubicBezTo>
                  <a:pt x="21568" y="5677"/>
                  <a:pt x="21574" y="3493"/>
                  <a:pt x="21582" y="2971"/>
                </a:cubicBezTo>
                <a:lnTo>
                  <a:pt x="21596" y="2020"/>
                </a:lnTo>
                <a:lnTo>
                  <a:pt x="21519" y="1938"/>
                </a:lnTo>
                <a:cubicBezTo>
                  <a:pt x="21438" y="1847"/>
                  <a:pt x="21363" y="1830"/>
                  <a:pt x="20883" y="1789"/>
                </a:cubicBezTo>
                <a:lnTo>
                  <a:pt x="20688" y="1771"/>
                </a:lnTo>
                <a:lnTo>
                  <a:pt x="20679" y="1630"/>
                </a:lnTo>
                <a:cubicBezTo>
                  <a:pt x="20675" y="1552"/>
                  <a:pt x="20682" y="1473"/>
                  <a:pt x="20697" y="1458"/>
                </a:cubicBezTo>
                <a:cubicBezTo>
                  <a:pt x="20713" y="1443"/>
                  <a:pt x="20729" y="1356"/>
                  <a:pt x="20729" y="1263"/>
                </a:cubicBezTo>
                <a:cubicBezTo>
                  <a:pt x="20729" y="1104"/>
                  <a:pt x="20722" y="1088"/>
                  <a:pt x="20634" y="1005"/>
                </a:cubicBezTo>
                <a:lnTo>
                  <a:pt x="20543" y="919"/>
                </a:lnTo>
                <a:lnTo>
                  <a:pt x="20180" y="910"/>
                </a:lnTo>
                <a:lnTo>
                  <a:pt x="19821" y="906"/>
                </a:lnTo>
                <a:lnTo>
                  <a:pt x="19808" y="530"/>
                </a:lnTo>
                <a:cubicBezTo>
                  <a:pt x="19797" y="219"/>
                  <a:pt x="19788" y="152"/>
                  <a:pt x="19749" y="113"/>
                </a:cubicBezTo>
                <a:cubicBezTo>
                  <a:pt x="19711" y="76"/>
                  <a:pt x="19632" y="63"/>
                  <a:pt x="19354" y="45"/>
                </a:cubicBezTo>
                <a:cubicBezTo>
                  <a:pt x="19163" y="33"/>
                  <a:pt x="15169" y="15"/>
                  <a:pt x="10481" y="9"/>
                </a:cubicBezTo>
                <a:lnTo>
                  <a:pt x="195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26" name="The Universal Sandpit"/>
          <p:cNvSpPr txBox="1"/>
          <p:nvPr/>
        </p:nvSpPr>
        <p:spPr>
          <a:xfrm>
            <a:off x="16217751" y="1173485"/>
            <a:ext cx="7082511" cy="87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u="sng"/>
              <a:t>The Universal Sand</a:t>
            </a:r>
            <a:r>
              <a:t>p</a:t>
            </a:r>
            <a:r>
              <a:rPr u="sng"/>
              <a:t>it</a:t>
            </a:r>
          </a:p>
        </p:txBody>
      </p:sp>
      <p:sp>
        <p:nvSpPr>
          <p:cNvPr id="327" name="AI Tools for Inclusive Schools"/>
          <p:cNvSpPr txBox="1"/>
          <p:nvPr/>
        </p:nvSpPr>
        <p:spPr>
          <a:xfrm>
            <a:off x="16214987" y="2122622"/>
            <a:ext cx="7291239" cy="79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/>
              <a:t>AI Tools for Inclusive Schools </a:t>
            </a:r>
          </a:p>
        </p:txBody>
      </p:sp>
      <p:sp>
        <p:nvSpPr>
          <p:cNvPr id="328" name="theuniversalsandpit.org"/>
          <p:cNvSpPr txBox="1"/>
          <p:nvPr/>
        </p:nvSpPr>
        <p:spPr>
          <a:xfrm>
            <a:off x="16884967" y="2997578"/>
            <a:ext cx="5748078" cy="79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u="sng">
                <a:solidFill>
                  <a:schemeClr val="accent1">
                    <a:hueOff val="114395"/>
                    <a:lumOff val="-24975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theuniversalsandpit.org</a:t>
            </a:r>
          </a:p>
        </p:txBody>
      </p:sp>
      <p:grpSp>
        <p:nvGrpSpPr>
          <p:cNvPr id="331" name="Screenshot 2025-09-10 at 2.37.36 pm.png"/>
          <p:cNvGrpSpPr/>
          <p:nvPr/>
        </p:nvGrpSpPr>
        <p:grpSpPr>
          <a:xfrm>
            <a:off x="11875173" y="5935516"/>
            <a:ext cx="4181479" cy="3340758"/>
            <a:chOff x="0" y="0"/>
            <a:chExt cx="4181478" cy="3340757"/>
          </a:xfrm>
        </p:grpSpPr>
        <p:pic>
          <p:nvPicPr>
            <p:cNvPr id="330" name="Screenshot 2025-09-10 at 2.37.36 pm.png" descr="Screenshot 2025-09-10 at 2.37.36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3927479" cy="30105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9" name="Screenshot 2025-09-10 at 2.37.36 pm.png" descr="Screenshot 2025-09-10 at 2.37.36 pm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4181479" cy="3340759"/>
            </a:xfrm>
            <a:prstGeom prst="rect">
              <a:avLst/>
            </a:prstGeom>
            <a:effectLst/>
          </p:spPr>
        </p:pic>
      </p:grpSp>
      <p:sp>
        <p:nvSpPr>
          <p:cNvPr id="332" name="theuniversalsandpit.substack.com"/>
          <p:cNvSpPr txBox="1"/>
          <p:nvPr/>
        </p:nvSpPr>
        <p:spPr>
          <a:xfrm>
            <a:off x="16300426" y="8309719"/>
            <a:ext cx="7934717" cy="784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 u="sng">
                <a:solidFill>
                  <a:schemeClr val="accent1">
                    <a:hueOff val="114395"/>
                    <a:lumOff val="-24975"/>
                  </a:schemeClr>
                </a:solidFill>
                <a:latin typeface="Futura"/>
                <a:ea typeface="Futura"/>
                <a:cs typeface="Futura"/>
                <a:sym typeface="Futura"/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theuniversalsandpit.substack.com</a:t>
            </a:r>
          </a:p>
        </p:txBody>
      </p:sp>
      <p:sp>
        <p:nvSpPr>
          <p:cNvPr id="333" name="Universal Sandpit:  Quarterly SubStack Journal"/>
          <p:cNvSpPr txBox="1"/>
          <p:nvPr/>
        </p:nvSpPr>
        <p:spPr>
          <a:xfrm>
            <a:off x="16272742" y="6038669"/>
            <a:ext cx="6858373" cy="143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Futura Bold"/>
                <a:ea typeface="Futura Bold"/>
                <a:cs typeface="Futura Bold"/>
                <a:sym typeface="Futura Bold"/>
              </a:rPr>
              <a:t>Universal Sandpit</a:t>
            </a:r>
            <a:r>
              <a:t>: </a:t>
            </a:r>
            <a:br/>
            <a:r>
              <a:t>Quarterly SubStack Journal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15D7E7-60AA-5552-0B1E-13F244C40887}"/>
              </a:ext>
            </a:extLst>
          </p:cNvPr>
          <p:cNvSpPr txBox="1"/>
          <p:nvPr/>
        </p:nvSpPr>
        <p:spPr>
          <a:xfrm>
            <a:off x="10112637" y="12191649"/>
            <a:ext cx="12204700" cy="701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400" b="1" dirty="0" err="1"/>
              <a:t>www.linkedin.com</a:t>
            </a:r>
            <a:r>
              <a:rPr lang="en-US" sz="4400" b="1" dirty="0"/>
              <a:t>/in/craig-warren-smith/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A982F-B905-EC59-D21B-5BB4E1F361BF}"/>
              </a:ext>
            </a:extLst>
          </p:cNvPr>
          <p:cNvSpPr txBox="1"/>
          <p:nvPr/>
        </p:nvSpPr>
        <p:spPr>
          <a:xfrm>
            <a:off x="3892705" y="2465140"/>
            <a:ext cx="12233562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谢谢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Image"/>
          <p:cNvGrpSpPr/>
          <p:nvPr/>
        </p:nvGrpSpPr>
        <p:grpSpPr>
          <a:xfrm>
            <a:off x="652730" y="743547"/>
            <a:ext cx="16118940" cy="12228906"/>
            <a:chOff x="0" y="0"/>
            <a:chExt cx="16118938" cy="12228904"/>
          </a:xfrm>
        </p:grpSpPr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5864939" cy="118987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118939" cy="12228905"/>
            </a:xfrm>
            <a:prstGeom prst="rect">
              <a:avLst/>
            </a:prstGeom>
            <a:effectLst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DD0BAC-6A1E-4647-9A8A-49C892B5DA57}"/>
              </a:ext>
            </a:extLst>
          </p:cNvPr>
          <p:cNvSpPr txBox="1"/>
          <p:nvPr/>
        </p:nvSpPr>
        <p:spPr>
          <a:xfrm>
            <a:off x="16898671" y="1461112"/>
            <a:ext cx="6705599" cy="6740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我关注如何改变我们对自闭症学生教学方式的思考方式。</a:t>
            </a:r>
            <a:br>
              <a:rPr lang="en-AU" sz="60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60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我希望聚焦于学生的优势，并运用技术赋能他们。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B0FE4-BC77-3B75-C4C3-1CC025D4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553CA2-9B4E-4610-BD78-336C275A5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253133"/>
            <a:ext cx="19939000" cy="1142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503628-30C4-5713-E123-718CDC87FE08}"/>
              </a:ext>
            </a:extLst>
          </p:cNvPr>
          <p:cNvSpPr txBox="1"/>
          <p:nvPr/>
        </p:nvSpPr>
        <p:spPr>
          <a:xfrm>
            <a:off x="1510145" y="10993449"/>
            <a:ext cx="17889270" cy="2169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我们教导自闭症学生的一些最重要方式</a:t>
            </a:r>
            <a:br>
              <a:rPr lang="en-AU" altLang="ja-JP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通过视觉支持和执行功能指导</a:t>
            </a:r>
            <a:r>
              <a:rPr lang="en-US" altLang="ja-JP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br>
              <a:rPr lang="en-US" altLang="ja-JP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随着技术的发展和扩展，仍在不断演变。</a:t>
            </a:r>
            <a:endParaRPr lang="en-US" sz="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Ladder comic_Final.png"/>
          <p:cNvGrpSpPr/>
          <p:nvPr/>
        </p:nvGrpSpPr>
        <p:grpSpPr>
          <a:xfrm>
            <a:off x="290559" y="2899784"/>
            <a:ext cx="15138701" cy="10287777"/>
            <a:chOff x="0" y="0"/>
            <a:chExt cx="17996740" cy="11685553"/>
          </a:xfrm>
        </p:grpSpPr>
        <p:pic>
          <p:nvPicPr>
            <p:cNvPr id="181" name="Ladder comic_Final.png" descr="Ladder comic_Fina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7742741" cy="113553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0" name="Ladder comic_Final.png" descr="Ladder comic_Final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7996741" cy="11685554"/>
            </a:xfrm>
            <a:prstGeom prst="rect">
              <a:avLst/>
            </a:prstGeom>
            <a:effectLst/>
          </p:spPr>
        </p:pic>
      </p:grpSp>
      <p:pic>
        <p:nvPicPr>
          <p:cNvPr id="183" name="20250818_2114_Inclusive AI Icon_simple_compose_01k2ye5vepebctcw2j1z58qcrq.png" descr="20250818_2114_Inclusive AI Icon_simple_compose_01k2ye5vepebctcw2j1z58qcr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59" y="-185792"/>
            <a:ext cx="2796938" cy="27969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B324B3-BAFF-6EBA-66C5-D864CF1E053D}"/>
              </a:ext>
            </a:extLst>
          </p:cNvPr>
          <p:cNvSpPr txBox="1"/>
          <p:nvPr/>
        </p:nvSpPr>
        <p:spPr>
          <a:xfrm>
            <a:off x="15829432" y="3420216"/>
            <a:ext cx="8264009" cy="7363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第一幅图展示一个孩子正在攀爬专为其设计的梯子。</a:t>
            </a:r>
          </a:p>
          <a:p>
            <a:r>
              <a:rPr lang="ja-JP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第二幅图展示一个孩子正艰难攀爬非专为其设计的梯子。</a:t>
            </a:r>
          </a:p>
          <a:p>
            <a:r>
              <a:rPr lang="ja-JP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第三幅图展示技术如何弥补设计缺陷。</a:t>
            </a:r>
          </a:p>
          <a:p>
            <a:r>
              <a:rPr lang="ja-JP" alt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我认为技术能以这种方式填补学习环境的空白：当孩子们身处无法始终满足其特定需求的教室时，技术或许能助力实现包容性教育目标。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BACEB-110E-1D18-64D4-EF36235C214A}"/>
              </a:ext>
            </a:extLst>
          </p:cNvPr>
          <p:cNvSpPr txBox="1"/>
          <p:nvPr/>
        </p:nvSpPr>
        <p:spPr>
          <a:xfrm>
            <a:off x="1025236" y="828894"/>
            <a:ext cx="17595273" cy="124234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 err="1"/>
              <a:t>澳大利亚教育需求分析</a:t>
            </a:r>
            <a:endParaRPr lang="en-US" sz="3600" dirty="0"/>
          </a:p>
          <a:p>
            <a:r>
              <a:rPr lang="en-US" sz="3600" dirty="0" err="1"/>
              <a:t>自闭症学生描述了他们在学校面临的困难</a:t>
            </a:r>
            <a:r>
              <a:rPr lang="en-US" sz="3600" dirty="0"/>
              <a:t>：</a:t>
            </a:r>
          </a:p>
          <a:p>
            <a:r>
              <a:rPr lang="en-US" sz="3600" dirty="0"/>
              <a:t>    1.    </a:t>
            </a:r>
            <a:r>
              <a:rPr lang="en-US" sz="3600" dirty="0" err="1"/>
              <a:t>规划作业</a:t>
            </a:r>
            <a:endParaRPr lang="en-US" sz="3600" dirty="0"/>
          </a:p>
          <a:p>
            <a:r>
              <a:rPr lang="en-US" sz="3600" dirty="0"/>
              <a:t>    2.    </a:t>
            </a:r>
            <a:r>
              <a:rPr lang="en-US" sz="3600" dirty="0" err="1"/>
              <a:t>团队协作</a:t>
            </a:r>
            <a:endParaRPr lang="en-US" sz="3600" dirty="0"/>
          </a:p>
          <a:p>
            <a:r>
              <a:rPr lang="en-US" sz="3600" dirty="0"/>
              <a:t>    3.    </a:t>
            </a:r>
            <a:r>
              <a:rPr lang="en-US" sz="3600" dirty="0" err="1"/>
              <a:t>书写，特别是保持工整</a:t>
            </a:r>
            <a:endParaRPr lang="en-US" sz="3600" dirty="0"/>
          </a:p>
          <a:p>
            <a:r>
              <a:rPr lang="en-US" sz="3600" dirty="0"/>
              <a:t>    4.    </a:t>
            </a:r>
            <a:r>
              <a:rPr lang="en-US" sz="3600" dirty="0" err="1"/>
              <a:t>应对变化，例如教师或课表调整</a:t>
            </a:r>
            <a:endParaRPr lang="en-US" sz="3600" dirty="0"/>
          </a:p>
          <a:p>
            <a:r>
              <a:rPr lang="en-US" sz="3600" dirty="0"/>
              <a:t>    5.    </a:t>
            </a:r>
            <a:r>
              <a:rPr lang="en-US" sz="3600" dirty="0" err="1"/>
              <a:t>应对欺凌或嘲弄</a:t>
            </a:r>
            <a:endParaRPr lang="en-US" sz="3600" dirty="0"/>
          </a:p>
          <a:p>
            <a:r>
              <a:rPr lang="en-US" sz="3600" dirty="0"/>
              <a:t>    6.    </a:t>
            </a:r>
            <a:r>
              <a:rPr lang="en-US" sz="3600" dirty="0" err="1"/>
              <a:t>书写，特别是保持足够速度跟上进度</a:t>
            </a:r>
            <a:endParaRPr lang="en-US" sz="3600" dirty="0"/>
          </a:p>
          <a:p>
            <a:r>
              <a:rPr lang="en-US" sz="3600" dirty="0"/>
              <a:t>	7.    </a:t>
            </a:r>
            <a:r>
              <a:rPr lang="en-US" sz="3600" dirty="0" err="1"/>
              <a:t>抄写黑板信息</a:t>
            </a:r>
            <a:endParaRPr lang="en-US" sz="3600" dirty="0"/>
          </a:p>
          <a:p>
            <a:r>
              <a:rPr lang="en-US" sz="3600" dirty="0"/>
              <a:t>    8.    </a:t>
            </a:r>
            <a:r>
              <a:rPr lang="en-US" sz="3600" dirty="0" err="1"/>
              <a:t>完成家庭作业</a:t>
            </a:r>
            <a:endParaRPr lang="en-US" sz="3600" dirty="0"/>
          </a:p>
          <a:p>
            <a:r>
              <a:rPr lang="en-US" sz="3600" dirty="0"/>
              <a:t>    9.    </a:t>
            </a:r>
            <a:r>
              <a:rPr lang="en-US" sz="3600" dirty="0" err="1"/>
              <a:t>当其他孩子惹恼我或教室非常嘈杂时保持冷静</a:t>
            </a:r>
            <a:endParaRPr lang="en-US" sz="3600" dirty="0"/>
          </a:p>
          <a:p>
            <a:r>
              <a:rPr lang="en-US" sz="3600" dirty="0"/>
              <a:t>    10.    </a:t>
            </a:r>
            <a:r>
              <a:rPr lang="en-US" sz="3600" dirty="0" err="1"/>
              <a:t>在全班面前发言和开始任务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C72CC-2744-0374-B8B0-9213A25DCFFE}"/>
              </a:ext>
            </a:extLst>
          </p:cNvPr>
          <p:cNvSpPr txBox="1"/>
          <p:nvPr/>
        </p:nvSpPr>
        <p:spPr>
          <a:xfrm>
            <a:off x="14741236" y="11132780"/>
            <a:ext cx="9033164" cy="20867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AU" sz="2400" i="1" dirty="0" err="1"/>
              <a:t>Saggers</a:t>
            </a:r>
            <a:r>
              <a:rPr lang="en-AU" sz="2400" i="1" dirty="0"/>
              <a:t>, B., Klug, D., Harper-Hill, K., Ashburner, J., Costley, D., Clark, T., Bruck, S., Trembath, D., Webster, A., A., &amp; Carrington, S. (2018). Australian autism educational needs analysis – What are the needs of schools, parents and students on the autism spectrum? Full report and executive summary, version 2. Cooperative Research Centre for Living with Autism, Brisbane.</a:t>
            </a:r>
            <a:endParaRPr lang="en-AU" sz="2400" dirty="0"/>
          </a:p>
        </p:txBody>
      </p:sp>
      <p:pic>
        <p:nvPicPr>
          <p:cNvPr id="8" name="Picture 7" descr="A logo for a company&#10;&#10;AI-generated content may be incorrect.">
            <a:extLst>
              <a:ext uri="{FF2B5EF4-FFF2-40B4-BE49-F238E27FC236}">
                <a16:creationId xmlns:a16="http://schemas.microsoft.com/office/drawing/2014/main" id="{19907FC0-ADC1-78BC-E7FC-46E1A9D4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802" y="496495"/>
            <a:ext cx="7801598" cy="2305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224988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50CBE5-517C-63FD-1BF3-4E17D756BC0A}"/>
              </a:ext>
            </a:extLst>
          </p:cNvPr>
          <p:cNvSpPr txBox="1"/>
          <p:nvPr/>
        </p:nvSpPr>
        <p:spPr>
          <a:xfrm>
            <a:off x="1025236" y="828894"/>
            <a:ext cx="17595273" cy="124234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 err="1"/>
              <a:t>澳大利亚教育需求分析</a:t>
            </a:r>
            <a:endParaRPr lang="en-US" sz="3600" dirty="0"/>
          </a:p>
          <a:p>
            <a:r>
              <a:rPr lang="en-US" sz="3600" dirty="0" err="1"/>
              <a:t>自闭症学生描述了他们在学校面临的困难</a:t>
            </a:r>
            <a:r>
              <a:rPr lang="en-US" sz="3600" dirty="0"/>
              <a:t>：</a:t>
            </a:r>
          </a:p>
          <a:p>
            <a:r>
              <a:rPr lang="en-US" sz="3600" dirty="0"/>
              <a:t>    1.    </a:t>
            </a:r>
            <a:r>
              <a:rPr lang="en-US" sz="3600" dirty="0" err="1">
                <a:highlight>
                  <a:srgbClr val="FFFF00"/>
                </a:highlight>
              </a:rPr>
              <a:t>规划作业</a:t>
            </a:r>
            <a:endParaRPr lang="en-US" sz="3600" dirty="0">
              <a:highlight>
                <a:srgbClr val="FFFF00"/>
              </a:highlight>
            </a:endParaRPr>
          </a:p>
          <a:p>
            <a:r>
              <a:rPr lang="en-US" sz="3600" dirty="0"/>
              <a:t>    2.    </a:t>
            </a:r>
            <a:r>
              <a:rPr lang="en-US" sz="3600" dirty="0" err="1"/>
              <a:t>团队协作</a:t>
            </a:r>
            <a:endParaRPr lang="en-US" sz="3600" dirty="0"/>
          </a:p>
          <a:p>
            <a:r>
              <a:rPr lang="en-US" sz="3600" dirty="0"/>
              <a:t>    3.    </a:t>
            </a:r>
            <a:r>
              <a:rPr lang="en-US" sz="3600" dirty="0" err="1">
                <a:highlight>
                  <a:srgbClr val="FFFF00"/>
                </a:highlight>
              </a:rPr>
              <a:t>书写，特别是保持工整</a:t>
            </a:r>
            <a:endParaRPr lang="en-US" sz="3600" dirty="0">
              <a:highlight>
                <a:srgbClr val="FFFF00"/>
              </a:highlight>
            </a:endParaRPr>
          </a:p>
          <a:p>
            <a:r>
              <a:rPr lang="en-US" sz="3600" dirty="0"/>
              <a:t>    4.    </a:t>
            </a:r>
            <a:r>
              <a:rPr lang="en-US" sz="3600" dirty="0" err="1"/>
              <a:t>应对变化，例如教师或课表调整</a:t>
            </a:r>
            <a:endParaRPr lang="en-US" sz="3600" dirty="0"/>
          </a:p>
          <a:p>
            <a:r>
              <a:rPr lang="en-US" sz="3600" dirty="0"/>
              <a:t>    5.    </a:t>
            </a:r>
            <a:r>
              <a:rPr lang="en-US" sz="3600" dirty="0" err="1"/>
              <a:t>应对欺凌或嘲弄</a:t>
            </a:r>
            <a:endParaRPr lang="en-US" sz="3600" dirty="0"/>
          </a:p>
          <a:p>
            <a:r>
              <a:rPr lang="en-US" sz="3600" dirty="0"/>
              <a:t>    6.    </a:t>
            </a:r>
            <a:r>
              <a:rPr lang="en-US" sz="3600" dirty="0" err="1">
                <a:highlight>
                  <a:srgbClr val="FFFF00"/>
                </a:highlight>
              </a:rPr>
              <a:t>书写，特别是保持足够速度跟上进度</a:t>
            </a:r>
            <a:endParaRPr lang="en-US" sz="3600" dirty="0">
              <a:highlight>
                <a:srgbClr val="FFFF00"/>
              </a:highlight>
            </a:endParaRPr>
          </a:p>
          <a:p>
            <a:r>
              <a:rPr lang="en-US" sz="3600" dirty="0"/>
              <a:t>    7.    </a:t>
            </a:r>
            <a:r>
              <a:rPr lang="en-US" sz="3600" dirty="0" err="1">
                <a:highlight>
                  <a:srgbClr val="FFFF00"/>
                </a:highlight>
              </a:rPr>
              <a:t>抄写黑板信息</a:t>
            </a:r>
            <a:endParaRPr lang="en-US" sz="3600" dirty="0">
              <a:highlight>
                <a:srgbClr val="FFFF00"/>
              </a:highlight>
            </a:endParaRPr>
          </a:p>
          <a:p>
            <a:r>
              <a:rPr lang="en-US" sz="3600" dirty="0"/>
              <a:t>    8.    </a:t>
            </a:r>
            <a:r>
              <a:rPr lang="en-US" sz="3600" dirty="0" err="1">
                <a:highlight>
                  <a:srgbClr val="FFFF00"/>
                </a:highlight>
              </a:rPr>
              <a:t>完成家庭作业</a:t>
            </a:r>
            <a:endParaRPr lang="en-US" sz="3600" dirty="0">
              <a:highlight>
                <a:srgbClr val="FFFF00"/>
              </a:highlight>
            </a:endParaRPr>
          </a:p>
          <a:p>
            <a:r>
              <a:rPr lang="en-US" sz="3600" dirty="0"/>
              <a:t>    9.    </a:t>
            </a:r>
            <a:r>
              <a:rPr lang="en-US" sz="3600" dirty="0" err="1"/>
              <a:t>当其他孩子惹恼我或教室非常嘈杂时保持冷静</a:t>
            </a:r>
            <a:endParaRPr lang="en-US" sz="3600" dirty="0"/>
          </a:p>
          <a:p>
            <a:r>
              <a:rPr lang="en-US" sz="3600" dirty="0"/>
              <a:t>    10.    </a:t>
            </a:r>
            <a:r>
              <a:rPr lang="en-US" sz="3600" dirty="0" err="1"/>
              <a:t>在全班面前发言和开始任务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A74F0-5AFF-122B-2543-629F204217F4}"/>
              </a:ext>
            </a:extLst>
          </p:cNvPr>
          <p:cNvSpPr txBox="1"/>
          <p:nvPr/>
        </p:nvSpPr>
        <p:spPr>
          <a:xfrm>
            <a:off x="13771418" y="2760219"/>
            <a:ext cx="12192000" cy="4482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•    </a:t>
            </a:r>
            <a:r>
              <a:rPr lang="en-US" dirty="0" err="1"/>
              <a:t>将作业要求分解为小块</a:t>
            </a:r>
            <a:r>
              <a:rPr lang="en-US" dirty="0"/>
              <a:t>/</a:t>
            </a:r>
            <a:r>
              <a:rPr lang="en-US" dirty="0" err="1"/>
              <a:t>搭建支架</a:t>
            </a:r>
            <a:endParaRPr lang="en-US" dirty="0"/>
          </a:p>
          <a:p>
            <a:r>
              <a:rPr lang="en-US" dirty="0"/>
              <a:t>•    </a:t>
            </a:r>
            <a:r>
              <a:rPr lang="en-US" dirty="0" err="1"/>
              <a:t>语音转文字</a:t>
            </a:r>
            <a:endParaRPr lang="en-US" dirty="0"/>
          </a:p>
          <a:p>
            <a:r>
              <a:rPr lang="en-US" dirty="0"/>
              <a:t>•    </a:t>
            </a:r>
            <a:r>
              <a:rPr lang="en-US" dirty="0" err="1"/>
              <a:t>用简单方式解释概念</a:t>
            </a:r>
            <a:endParaRPr lang="en-US" dirty="0"/>
          </a:p>
          <a:p>
            <a:r>
              <a:rPr lang="en-US" dirty="0"/>
              <a:t>•    </a:t>
            </a:r>
            <a:r>
              <a:rPr lang="en-US" dirty="0" err="1"/>
              <a:t>任务启动策略</a:t>
            </a:r>
            <a:endParaRPr lang="en-US" dirty="0"/>
          </a:p>
        </p:txBody>
      </p:sp>
      <p:pic>
        <p:nvPicPr>
          <p:cNvPr id="10" name="20250818_2114_Inclusive AI Icon_simple_compose_01k2ye5vepebctcw2j1z58qcrq.png" descr="20250818_2114_Inclusive AI Icon_simple_compose_01k2ye5vepebctcw2j1z58qcrq.png">
            <a:extLst>
              <a:ext uri="{FF2B5EF4-FFF2-40B4-BE49-F238E27FC236}">
                <a16:creationId xmlns:a16="http://schemas.microsoft.com/office/drawing/2014/main" id="{5B9B9D3A-3C59-EB95-71E8-A49FCFC5D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826" y="-94517"/>
            <a:ext cx="2796938" cy="27969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67095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he Universal Sandpit"/>
          <p:cNvSpPr txBox="1"/>
          <p:nvPr/>
        </p:nvSpPr>
        <p:spPr>
          <a:xfrm>
            <a:off x="5419247" y="858505"/>
            <a:ext cx="7489230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ja-JP" altLang="en-US" sz="14400" u="sng"/>
              <a:t>万象沙盘</a:t>
            </a:r>
            <a:endParaRPr sz="14400" u="sng" dirty="0"/>
          </a:p>
        </p:txBody>
      </p:sp>
      <p:sp>
        <p:nvSpPr>
          <p:cNvPr id="234" name="AI Tools for Inclusive Schools"/>
          <p:cNvSpPr txBox="1"/>
          <p:nvPr/>
        </p:nvSpPr>
        <p:spPr>
          <a:xfrm>
            <a:off x="5431947" y="2938825"/>
            <a:ext cx="16433986" cy="133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ja-JP" altLang="en-US"/>
              <a:t>面向包容性学校的人工智能工具 </a:t>
            </a:r>
            <a:endParaRPr dirty="0"/>
          </a:p>
        </p:txBody>
      </p:sp>
      <p:sp>
        <p:nvSpPr>
          <p:cNvPr id="246" name="www.theuniversalsandpit.org"/>
          <p:cNvSpPr txBox="1"/>
          <p:nvPr/>
        </p:nvSpPr>
        <p:spPr>
          <a:xfrm>
            <a:off x="8130033" y="12324623"/>
            <a:ext cx="8123934" cy="883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www.theuniversalsandpit.org</a:t>
            </a:r>
          </a:p>
        </p:txBody>
      </p:sp>
      <p:pic>
        <p:nvPicPr>
          <p:cNvPr id="3" name="Picture 2" descr="A cartoon of a person&#10;&#10;AI-generated content may be incorrect.">
            <a:extLst>
              <a:ext uri="{FF2B5EF4-FFF2-40B4-BE49-F238E27FC236}">
                <a16:creationId xmlns:a16="http://schemas.microsoft.com/office/drawing/2014/main" id="{7D9B3950-4270-BA86-E8F3-C720E0292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425633"/>
            <a:ext cx="3964078" cy="396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3A70B-4DE7-CFC6-B0F0-EE4B52CC2108}"/>
              </a:ext>
            </a:extLst>
          </p:cNvPr>
          <p:cNvSpPr txBox="1"/>
          <p:nvPr/>
        </p:nvSpPr>
        <p:spPr>
          <a:xfrm>
            <a:off x="508000" y="5927303"/>
            <a:ext cx="17889270" cy="4732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教师指南：</a:t>
            </a:r>
          </a:p>
          <a:p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优势与兴趣</a:t>
            </a:r>
          </a:p>
          <a:p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任务分析</a:t>
            </a:r>
          </a:p>
          <a:p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反思视角</a:t>
            </a:r>
            <a:endParaRPr lang="en-AU" sz="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02835-04EE-208C-BDB5-426CCB0283B6}"/>
              </a:ext>
            </a:extLst>
          </p:cNvPr>
          <p:cNvSpPr txBox="1"/>
          <p:nvPr/>
        </p:nvSpPr>
        <p:spPr>
          <a:xfrm>
            <a:off x="12889387" y="5927303"/>
            <a:ext cx="17889270" cy="4732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致学生：</a:t>
            </a:r>
          </a:p>
          <a:p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浮光掠影</a:t>
            </a:r>
          </a:p>
          <a:p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学生多功能工具</a:t>
            </a:r>
          </a:p>
          <a:p>
            <a:r>
              <a:rPr lang="ja-JP" alt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成长之路</a:t>
            </a:r>
            <a:endParaRPr lang="en-US" sz="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9609760-122F-264F-633D-197D0272B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8" y="1699007"/>
            <a:ext cx="15905018" cy="10317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2C772-A336-A9DD-8A5F-24FCF6D6ED47}"/>
              </a:ext>
            </a:extLst>
          </p:cNvPr>
          <p:cNvSpPr txBox="1"/>
          <p:nvPr/>
        </p:nvSpPr>
        <p:spPr>
          <a:xfrm>
            <a:off x="16586201" y="2664558"/>
            <a:ext cx="7747000" cy="7834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优势与兴趣。</a:t>
            </a:r>
          </a:p>
          <a:p>
            <a:r>
              <a:rPr lang="ja-JP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此工具可让您输入学生的兴趣点以及课堂教授的主题。</a:t>
            </a:r>
          </a:p>
          <a:p>
            <a:r>
              <a:rPr lang="ja-JP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随后，该工具将提供十种将学生兴趣真实融入课程的方法。</a:t>
            </a:r>
          </a:p>
          <a:p>
            <a:r>
              <a:rPr lang="ja-JP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点击任意方案后，工具将进一步指导您如何在教学中融入学生感兴趣的内容。</a:t>
            </a:r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209C0C6-B207-DBE7-2333-B8BA69961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22218"/>
            <a:ext cx="14630400" cy="11471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EEB47-4EB4-00E9-EA2D-3E0F7CCB2C65}"/>
              </a:ext>
            </a:extLst>
          </p:cNvPr>
          <p:cNvSpPr txBox="1"/>
          <p:nvPr/>
        </p:nvSpPr>
        <p:spPr>
          <a:xfrm>
            <a:off x="16027400" y="2287518"/>
            <a:ext cx="7747000" cy="74743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执行功能任务分析器。</a:t>
            </a:r>
            <a:endParaRPr lang="en-AU" altLang="ja-JP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sz="5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执行功能可能是教学规划中最难把握的部分，但它对学生的学业成就至关重要。</a:t>
            </a:r>
          </a:p>
          <a:p>
            <a:r>
              <a:rPr lang="ja-JP" alt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本工具将分析您课堂教授的任务内容，并针对关键执行功能领域提供实用指导，助力您的教学规划与课程设计。</a:t>
            </a:r>
            <a:endParaRPr lang="ja-JP" alt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6292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1401</Words>
  <Application>Microsoft Macintosh PowerPoint</Application>
  <PresentationFormat>Custom</PresentationFormat>
  <Paragraphs>90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Futura Bold</vt:lpstr>
      <vt:lpstr>Helvetica Neue</vt:lpstr>
      <vt:lpstr>Helvetica Neue Medium</vt:lpstr>
      <vt:lpstr>Times Roman</vt:lpstr>
      <vt:lpstr>33_DynamicLight</vt:lpstr>
      <vt:lpstr>赋能自闭症学生创新技术助力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超越聊天机器人— 人工智能与我们周围世界的互动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Craig Smith</cp:lastModifiedBy>
  <cp:revision>20</cp:revision>
  <dcterms:modified xsi:type="dcterms:W3CDTF">2026-03-07T12:26:35Z</dcterms:modified>
</cp:coreProperties>
</file>